
<file path=[Content_Types].xml><?xml version="1.0" encoding="utf-8"?>
<Types xmlns="http://schemas.openxmlformats.org/package/2006/content-types">
  <Default Extension="jpeg" ContentType="image/jpeg"/>
  <Default Extension="mp3" ContentType="audio/m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omments/modernComment_10B_6F9B9839.xml" ContentType="application/vnd.ms-powerpoint.comments+xml"/>
  <Override PartName="/ppt/notesSlides/notesSlide8.xml" ContentType="application/vnd.openxmlformats-officedocument.presentationml.notesSlide+xml"/>
  <Override PartName="/ppt/notesSlides/notesSlide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5"/>
  </p:sldMasterIdLst>
  <p:notesMasterIdLst>
    <p:notesMasterId r:id="rId24"/>
  </p:notesMasterIdLst>
  <p:sldIdLst>
    <p:sldId id="257" r:id="rId6"/>
    <p:sldId id="258" r:id="rId7"/>
    <p:sldId id="262" r:id="rId8"/>
    <p:sldId id="271" r:id="rId9"/>
    <p:sldId id="268" r:id="rId10"/>
    <p:sldId id="269" r:id="rId11"/>
    <p:sldId id="270" r:id="rId12"/>
    <p:sldId id="260" r:id="rId13"/>
    <p:sldId id="274" r:id="rId14"/>
    <p:sldId id="263" r:id="rId15"/>
    <p:sldId id="264" r:id="rId16"/>
    <p:sldId id="265" r:id="rId17"/>
    <p:sldId id="266" r:id="rId18"/>
    <p:sldId id="267" r:id="rId19"/>
    <p:sldId id="272" r:id="rId20"/>
    <p:sldId id="275" r:id="rId21"/>
    <p:sldId id="277" r:id="rId22"/>
    <p:sldId id="276" r:id="rId2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757" userDrawn="1">
          <p15:clr>
            <a:srgbClr val="A4A3A4"/>
          </p15:clr>
        </p15:guide>
        <p15:guide id="2" pos="3658" userDrawn="1">
          <p15:clr>
            <a:srgbClr val="A4A3A4"/>
          </p15:clr>
        </p15:guide>
        <p15:guide id="4" pos="7409" userDrawn="1">
          <p15:clr>
            <a:srgbClr val="A4A3A4"/>
          </p15:clr>
        </p15:guide>
        <p15:guide id="6" orient="horz" pos="226" userDrawn="1">
          <p15:clr>
            <a:srgbClr val="A4A3A4"/>
          </p15:clr>
        </p15:guide>
        <p15:guide id="7" orient="horz" pos="4095" userDrawn="1">
          <p15:clr>
            <a:srgbClr val="A4A3A4"/>
          </p15:clr>
        </p15:guide>
        <p15:guide id="8" pos="271" userDrawn="1">
          <p15:clr>
            <a:srgbClr val="A4A3A4"/>
          </p15:clr>
        </p15:guide>
        <p15:guide id="9" orient="horz" pos="3086" userDrawn="1">
          <p15:clr>
            <a:srgbClr val="A4A3A4"/>
          </p15:clr>
        </p15:guide>
        <p15:guide id="10" pos="4021" userDrawn="1">
          <p15:clr>
            <a:srgbClr val="A4A3A4"/>
          </p15:clr>
        </p15:guide>
        <p15:guide id="11" orient="horz" pos="1481"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D3DA14E-9BC3-211C-6A34-245E56DF1ED4}" name="Rebecca Fawkner" initials="" userId="S::rebecca.fawkner@npdc.govt.nz::2a250e75-d962-4516-8dae-fbb2b5a37d3d" providerId="AD"/>
  <p188:author id="{5CAD5D89-1D4F-CCEF-B51C-1371C79D55F0}" name="Ellie Field" initials="EF" userId="S::ellie.field@npdc.govt.nz::8d40c6c1-dd27-43bd-bacf-5cd7b1004ee0" providerId="AD"/>
  <p188:author id="{633B138D-8E09-BC87-607D-91EAF4ACD001}" name="Erinn Coombe" initials="EC" userId="S::erinn.coombe@npdc.govt.nz::809fc1c0-3439-4631-a0b4-043758f46812" providerId="AD"/>
  <p188:author id="{B5CD9DCD-AAA1-C701-DE0E-B2F0723084E2}" name="Chris Barry" initials="CB" userId="S::chris.barry@npdc.govt.nz::dde432e6-01df-4af2-a3e0-ac1db024b660" providerId="AD"/>
  <p188:author id="{1C49BAE0-AE3F-890B-DA98-6127FBCBDEDD}" name="Tash Coulson" initials="TC" userId="S::tash.coulson@npdc.govt.nz::5baf7bfe-0b65-4429-ab8c-485803f8346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473"/>
    <a:srgbClr val="F58232"/>
    <a:srgbClr val="F64463"/>
    <a:srgbClr val="DDBD31"/>
    <a:srgbClr val="FFF0D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256FE0B-8AB2-CA3B-09C1-38B343A87FA7}" v="421" dt="2026-05-20T22:15:40.781"/>
    <p1510:client id="{B0F6CCAD-D041-1A6A-8B59-9CAB725157B9}" v="330" dt="2026-05-20T23:10:47.120"/>
    <p1510:client id="{B39BA7CD-CAAF-4B1A-A651-1D655789D573}" v="22" dt="2026-05-21T04:33:30.191"/>
    <p1510:client id="{B3A5A967-4C82-99B8-4795-71E444087A9A}" v="8" dt="2026-05-21T04:47:32.840"/>
    <p1510:client id="{D812F04F-4E1D-C87E-25E9-FB53701510A3}" v="28" dt="2026-05-21T04:37:53.203"/>
    <p1510:client id="{DD09CDEC-686B-410A-8CE7-68F12CC3A5A7}" v="291" dt="2026-05-21T01:42:45.22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2" d="100"/>
          <a:sy n="52" d="100"/>
        </p:scale>
        <p:origin x="852" y="60"/>
      </p:cViewPr>
      <p:guideLst>
        <p:guide orient="horz" pos="2757"/>
        <p:guide pos="3658"/>
        <p:guide pos="7409"/>
        <p:guide orient="horz" pos="226"/>
        <p:guide orient="horz" pos="4095"/>
        <p:guide pos="271"/>
        <p:guide orient="horz" pos="3086"/>
        <p:guide pos="4021"/>
        <p:guide orient="horz" pos="1481"/>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notesMaster" Target="notesMasters/notesMaster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heme" Target="theme/theme1.xml"/><Relationship Id="rId30" Type="http://schemas.microsoft.com/office/2018/10/relationships/authors" Target="authors.xml"/></Relationships>
</file>

<file path=ppt/comments/modernComment_10B_6F9B9839.xml><?xml version="1.0" encoding="utf-8"?>
<p188:cmLst xmlns:a="http://schemas.openxmlformats.org/drawingml/2006/main" xmlns:r="http://schemas.openxmlformats.org/officeDocument/2006/relationships" xmlns:p188="http://schemas.microsoft.com/office/powerpoint/2018/8/main">
  <p188:cm id="{577B0F70-B6C6-488E-8AF2-5A2B71DFB0A4}" authorId="{6D3DA14E-9BC3-211C-6A34-245E56DF1ED4}" created="2026-04-23T22:28:56.081">
    <ac:txMkLst xmlns:ac="http://schemas.microsoft.com/office/drawing/2013/main/command">
      <pc:docMk xmlns:pc="http://schemas.microsoft.com/office/powerpoint/2013/main/command"/>
      <pc:sldMk xmlns:pc="http://schemas.microsoft.com/office/powerpoint/2013/main/command" cId="1872468025" sldId="267"/>
      <ac:spMk id="4" creationId="{446D4769-A06A-F35E-E855-FC5F6D7D3FFA}"/>
      <ac:txMk cp="0">
        <ac:context len="116" hash="311479111"/>
      </ac:txMk>
    </ac:txMkLst>
    <p188:pos x="4292278" y="781291"/>
    <p188:txBody>
      <a:bodyPr/>
      <a:lstStyle/>
      <a:p>
        <a:r>
          <a:rPr lang="en-US"/>
          <a:t>add video to ne watched on mute then unmuted to compare </a:t>
        </a:r>
      </a:p>
    </p188:txBody>
  </p188:cm>
  <p188:cm id="{74CE0108-43C9-4DC1-BEAE-F18126071539}" authorId="{6D3DA14E-9BC3-211C-6A34-245E56DF1ED4}" created="2026-04-23T22:31:03.456">
    <ac:txMkLst xmlns:ac="http://schemas.microsoft.com/office/drawing/2013/main/command">
      <pc:docMk xmlns:pc="http://schemas.microsoft.com/office/powerpoint/2013/main/command"/>
      <pc:sldMk xmlns:pc="http://schemas.microsoft.com/office/powerpoint/2013/main/command" cId="1872468025" sldId="267"/>
      <ac:spMk id="6" creationId="{31DBD9F5-8ADC-9963-0DBB-589DDADF0DDF}"/>
      <ac:txMk cp="31">
        <ac:context len="32" hash="3511931501"/>
      </ac:txMk>
    </ac:txMkLst>
    <p188:pos x="1880886" y="1591518"/>
    <p188:txBody>
      <a:bodyPr/>
      <a:lstStyle/>
      <a:p>
        <a:r>
          <a:rPr lang="en-US"/>
          <a:t>len loved playing with words </a:t>
        </a:r>
      </a:p>
    </p188:txBody>
  </p188:cm>
  <p188:cm id="{B79D7E67-7F02-4C24-B75B-56AB1253922E}" authorId="{6D3DA14E-9BC3-211C-6A34-245E56DF1ED4}" created="2026-04-23T22:31:53.549">
    <ac:txMkLst xmlns:ac="http://schemas.microsoft.com/office/drawing/2013/main/command">
      <pc:docMk xmlns:pc="http://schemas.microsoft.com/office/powerpoint/2013/main/command"/>
      <pc:sldMk xmlns:pc="http://schemas.microsoft.com/office/powerpoint/2013/main/command" cId="1872468025" sldId="267"/>
      <ac:spMk id="6" creationId="{31DBD9F5-8ADC-9963-0DBB-589DDADF0DDF}"/>
      <ac:txMk cp="31">
        <ac:context len="32" hash="3511931501"/>
      </ac:txMk>
    </ac:txMkLst>
    <p188:pos x="1880886" y="1591518"/>
    <p188:txBody>
      <a:bodyPr/>
      <a:lstStyle/>
      <a:p>
        <a:r>
          <a:rPr lang="en-US"/>
          <a:t>add from ziggle book</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607CAFB-2D37-844F-8DE0-191D1FA7C877}" type="datetimeFigureOut">
              <a:rPr lang="en-US" smtClean="0"/>
              <a:t>5/25/2026</a:t>
            </a:fld>
            <a:endParaRPr lang="en-US"/>
          </a:p>
        </p:txBody>
      </p:sp>
      <p:sp>
        <p:nvSpPr>
          <p:cNvPr id="4" name="Slide Image Placeholder 3"/>
          <p:cNvSpPr>
            <a:spLocks noGrp="1" noRot="1" noChangeAspect="1"/>
          </p:cNvSpPr>
          <p:nvPr>
            <p:ph type="sldImg" idx="2"/>
          </p:nvPr>
        </p:nvSpPr>
        <p:spPr>
          <a:xfrm>
            <a:off x="1246188" y="1143000"/>
            <a:ext cx="436562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0AD8B8-9FE2-C744-8610-2858CEF92F21}" type="slidenum">
              <a:rPr lang="en-US" smtClean="0"/>
              <a:t>‹#›</a:t>
            </a:fld>
            <a:endParaRPr lang="en-US"/>
          </a:p>
        </p:txBody>
      </p:sp>
    </p:spTree>
    <p:extLst>
      <p:ext uri="{BB962C8B-B14F-4D97-AF65-F5344CB8AC3E}">
        <p14:creationId xmlns:p14="http://schemas.microsoft.com/office/powerpoint/2010/main" val="460120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D20AD8B8-9FE2-C744-8610-2858CEF92F21}" type="slidenum">
              <a:rPr lang="en-US" smtClean="0"/>
              <a:t>2</a:t>
            </a:fld>
            <a:endParaRPr lang="en-US"/>
          </a:p>
        </p:txBody>
      </p:sp>
    </p:spTree>
    <p:extLst>
      <p:ext uri="{BB962C8B-B14F-4D97-AF65-F5344CB8AC3E}">
        <p14:creationId xmlns:p14="http://schemas.microsoft.com/office/powerpoint/2010/main" val="16808059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NZ"/>
              <a:t>Add some questions and facts about the LLC. Opened in 2015. Len Lye said great art and architecture go together. What material is used on the outside of the building and why use</a:t>
            </a:r>
          </a:p>
        </p:txBody>
      </p:sp>
      <p:sp>
        <p:nvSpPr>
          <p:cNvPr id="4" name="Slide Number Placeholder 3"/>
          <p:cNvSpPr>
            <a:spLocks noGrp="1"/>
          </p:cNvSpPr>
          <p:nvPr>
            <p:ph type="sldNum" sz="quarter" idx="5"/>
          </p:nvPr>
        </p:nvSpPr>
        <p:spPr/>
        <p:txBody>
          <a:bodyPr/>
          <a:lstStyle/>
          <a:p>
            <a:fld id="{D20AD8B8-9FE2-C744-8610-2858CEF92F21}" type="slidenum">
              <a:rPr lang="en-US" smtClean="0"/>
              <a:t>3</a:t>
            </a:fld>
            <a:endParaRPr lang="en-US"/>
          </a:p>
        </p:txBody>
      </p:sp>
    </p:spTree>
    <p:extLst>
      <p:ext uri="{BB962C8B-B14F-4D97-AF65-F5344CB8AC3E}">
        <p14:creationId xmlns:p14="http://schemas.microsoft.com/office/powerpoint/2010/main" val="17364846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1981E3-AB45-86F4-6959-AC1669F91C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A1510B-A79E-CAC0-3F94-3776B1065898}"/>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13716225-6D26-2566-7E96-EC0EBC4D8715}"/>
              </a:ext>
            </a:extLst>
          </p:cNvPr>
          <p:cNvSpPr>
            <a:spLocks noGrp="1"/>
          </p:cNvSpPr>
          <p:nvPr>
            <p:ph type="body" idx="1"/>
          </p:nvPr>
        </p:nvSpPr>
        <p:spPr/>
        <p:txBody>
          <a:bodyPr/>
          <a:lstStyle/>
          <a:p>
            <a:r>
              <a:rPr lang="en-NZ"/>
              <a:t>Add some questions and facts about the LLC. Opened in 2015. Len Lye said great art and architecture go together. What material is used on the outside of the building and why use</a:t>
            </a:r>
          </a:p>
        </p:txBody>
      </p:sp>
      <p:sp>
        <p:nvSpPr>
          <p:cNvPr id="4" name="Slide Number Placeholder 3">
            <a:extLst>
              <a:ext uri="{FF2B5EF4-FFF2-40B4-BE49-F238E27FC236}">
                <a16:creationId xmlns:a16="http://schemas.microsoft.com/office/drawing/2014/main" id="{CBE98EB0-72C2-C398-F6C5-D577D3B5EAB0}"/>
              </a:ext>
            </a:extLst>
          </p:cNvPr>
          <p:cNvSpPr>
            <a:spLocks noGrp="1"/>
          </p:cNvSpPr>
          <p:nvPr>
            <p:ph type="sldNum" sz="quarter" idx="5"/>
          </p:nvPr>
        </p:nvSpPr>
        <p:spPr/>
        <p:txBody>
          <a:bodyPr/>
          <a:lstStyle/>
          <a:p>
            <a:fld id="{D20AD8B8-9FE2-C744-8610-2858CEF92F21}" type="slidenum">
              <a:rPr lang="en-US" smtClean="0"/>
              <a:t>5</a:t>
            </a:fld>
            <a:endParaRPr lang="en-US"/>
          </a:p>
        </p:txBody>
      </p:sp>
    </p:spTree>
    <p:extLst>
      <p:ext uri="{BB962C8B-B14F-4D97-AF65-F5344CB8AC3E}">
        <p14:creationId xmlns:p14="http://schemas.microsoft.com/office/powerpoint/2010/main" val="34756718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A7FA65-DF56-8E90-DB28-9AE07B4309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381A04-0503-4807-C568-05945A6F414F}"/>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61183F7C-7E64-7866-FCD5-82CF66F8CF6C}"/>
              </a:ext>
            </a:extLst>
          </p:cNvPr>
          <p:cNvSpPr>
            <a:spLocks noGrp="1"/>
          </p:cNvSpPr>
          <p:nvPr>
            <p:ph type="body" idx="1"/>
          </p:nvPr>
        </p:nvSpPr>
        <p:spPr/>
        <p:txBody>
          <a:bodyPr/>
          <a:lstStyle/>
          <a:p>
            <a:endParaRPr lang="en-NZ"/>
          </a:p>
        </p:txBody>
      </p:sp>
      <p:sp>
        <p:nvSpPr>
          <p:cNvPr id="4" name="Slide Number Placeholder 3">
            <a:extLst>
              <a:ext uri="{FF2B5EF4-FFF2-40B4-BE49-F238E27FC236}">
                <a16:creationId xmlns:a16="http://schemas.microsoft.com/office/drawing/2014/main" id="{69633E73-292E-36F5-AB54-5E250E0E9EA8}"/>
              </a:ext>
            </a:extLst>
          </p:cNvPr>
          <p:cNvSpPr>
            <a:spLocks noGrp="1"/>
          </p:cNvSpPr>
          <p:nvPr>
            <p:ph type="sldNum" sz="quarter" idx="5"/>
          </p:nvPr>
        </p:nvSpPr>
        <p:spPr/>
        <p:txBody>
          <a:bodyPr/>
          <a:lstStyle/>
          <a:p>
            <a:fld id="{D20AD8B8-9FE2-C744-8610-2858CEF92F21}" type="slidenum">
              <a:rPr lang="en-US" smtClean="0"/>
              <a:t>6</a:t>
            </a:fld>
            <a:endParaRPr lang="en-US"/>
          </a:p>
        </p:txBody>
      </p:sp>
    </p:spTree>
    <p:extLst>
      <p:ext uri="{BB962C8B-B14F-4D97-AF65-F5344CB8AC3E}">
        <p14:creationId xmlns:p14="http://schemas.microsoft.com/office/powerpoint/2010/main" val="5551117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CE1214-9A14-E0CF-8B7C-66A9164321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472955-D22F-11C7-5887-7017F6A0FABC}"/>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5BBEBC43-D517-4536-1E20-DB0A5F6FF6F7}"/>
              </a:ext>
            </a:extLst>
          </p:cNvPr>
          <p:cNvSpPr>
            <a:spLocks noGrp="1"/>
          </p:cNvSpPr>
          <p:nvPr>
            <p:ph type="body" idx="1"/>
          </p:nvPr>
        </p:nvSpPr>
        <p:spPr/>
        <p:txBody>
          <a:bodyPr/>
          <a:lstStyle/>
          <a:p>
            <a:endParaRPr lang="en-NZ"/>
          </a:p>
        </p:txBody>
      </p:sp>
      <p:sp>
        <p:nvSpPr>
          <p:cNvPr id="4" name="Slide Number Placeholder 3">
            <a:extLst>
              <a:ext uri="{FF2B5EF4-FFF2-40B4-BE49-F238E27FC236}">
                <a16:creationId xmlns:a16="http://schemas.microsoft.com/office/drawing/2014/main" id="{01096CEA-4685-ABA3-6EF5-8F820D1ABDCE}"/>
              </a:ext>
            </a:extLst>
          </p:cNvPr>
          <p:cNvSpPr>
            <a:spLocks noGrp="1"/>
          </p:cNvSpPr>
          <p:nvPr>
            <p:ph type="sldNum" sz="quarter" idx="5"/>
          </p:nvPr>
        </p:nvSpPr>
        <p:spPr/>
        <p:txBody>
          <a:bodyPr/>
          <a:lstStyle/>
          <a:p>
            <a:fld id="{D20AD8B8-9FE2-C744-8610-2858CEF92F21}" type="slidenum">
              <a:rPr lang="en-US" smtClean="0"/>
              <a:t>7</a:t>
            </a:fld>
            <a:endParaRPr lang="en-US"/>
          </a:p>
        </p:txBody>
      </p:sp>
    </p:spTree>
    <p:extLst>
      <p:ext uri="{BB962C8B-B14F-4D97-AF65-F5344CB8AC3E}">
        <p14:creationId xmlns:p14="http://schemas.microsoft.com/office/powerpoint/2010/main" val="27852542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D20AD8B8-9FE2-C744-8610-2858CEF92F21}" type="slidenum">
              <a:rPr lang="en-US" smtClean="0"/>
              <a:t>8</a:t>
            </a:fld>
            <a:endParaRPr lang="en-US"/>
          </a:p>
        </p:txBody>
      </p:sp>
    </p:spTree>
    <p:extLst>
      <p:ext uri="{BB962C8B-B14F-4D97-AF65-F5344CB8AC3E}">
        <p14:creationId xmlns:p14="http://schemas.microsoft.com/office/powerpoint/2010/main" val="9325356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32E81E-D1EA-D5F9-BA5D-7BA0192040B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F842E3-94D4-8353-F345-0A5BE552190F}"/>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18E07915-CAEA-D018-B9C8-B08C9EDE8D7B}"/>
              </a:ext>
            </a:extLst>
          </p:cNvPr>
          <p:cNvSpPr>
            <a:spLocks noGrp="1"/>
          </p:cNvSpPr>
          <p:nvPr>
            <p:ph type="body" idx="1"/>
          </p:nvPr>
        </p:nvSpPr>
        <p:spPr/>
        <p:txBody>
          <a:bodyPr/>
          <a:lstStyle/>
          <a:p>
            <a:endParaRPr lang="en-NZ"/>
          </a:p>
        </p:txBody>
      </p:sp>
      <p:sp>
        <p:nvSpPr>
          <p:cNvPr id="4" name="Slide Number Placeholder 3">
            <a:extLst>
              <a:ext uri="{FF2B5EF4-FFF2-40B4-BE49-F238E27FC236}">
                <a16:creationId xmlns:a16="http://schemas.microsoft.com/office/drawing/2014/main" id="{D9B48ECC-1EF6-D0DC-8170-59A3496A0055}"/>
              </a:ext>
            </a:extLst>
          </p:cNvPr>
          <p:cNvSpPr>
            <a:spLocks noGrp="1"/>
          </p:cNvSpPr>
          <p:nvPr>
            <p:ph type="sldNum" sz="quarter" idx="5"/>
          </p:nvPr>
        </p:nvSpPr>
        <p:spPr/>
        <p:txBody>
          <a:bodyPr/>
          <a:lstStyle/>
          <a:p>
            <a:fld id="{D20AD8B8-9FE2-C744-8610-2858CEF92F21}" type="slidenum">
              <a:rPr lang="en-US" smtClean="0"/>
              <a:t>9</a:t>
            </a:fld>
            <a:endParaRPr lang="en-US"/>
          </a:p>
        </p:txBody>
      </p:sp>
    </p:spTree>
    <p:extLst>
      <p:ext uri="{BB962C8B-B14F-4D97-AF65-F5344CB8AC3E}">
        <p14:creationId xmlns:p14="http://schemas.microsoft.com/office/powerpoint/2010/main" val="38580165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9E0111-ED89-02AD-633D-6407BB9E71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E1D1AD-FE67-281D-1C74-1193D7894E49}"/>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78B4FA07-C1E2-76C3-CF1E-C4BCA704B061}"/>
              </a:ext>
            </a:extLst>
          </p:cNvPr>
          <p:cNvSpPr>
            <a:spLocks noGrp="1"/>
          </p:cNvSpPr>
          <p:nvPr>
            <p:ph type="body" idx="1"/>
          </p:nvPr>
        </p:nvSpPr>
        <p:spPr/>
        <p:txBody>
          <a:bodyPr/>
          <a:lstStyle/>
          <a:p>
            <a:r>
              <a:rPr lang="en-NZ"/>
              <a:t>Add some questions and facts about the LLC. Opened in 2015. Len Lye said great art and architecture go together. What material is used on the outside of the building and why use</a:t>
            </a:r>
          </a:p>
        </p:txBody>
      </p:sp>
      <p:sp>
        <p:nvSpPr>
          <p:cNvPr id="4" name="Slide Number Placeholder 3">
            <a:extLst>
              <a:ext uri="{FF2B5EF4-FFF2-40B4-BE49-F238E27FC236}">
                <a16:creationId xmlns:a16="http://schemas.microsoft.com/office/drawing/2014/main" id="{FEF63894-DBC3-9D6D-AB41-A2874317D5D5}"/>
              </a:ext>
            </a:extLst>
          </p:cNvPr>
          <p:cNvSpPr>
            <a:spLocks noGrp="1"/>
          </p:cNvSpPr>
          <p:nvPr>
            <p:ph type="sldNum" sz="quarter" idx="5"/>
          </p:nvPr>
        </p:nvSpPr>
        <p:spPr/>
        <p:txBody>
          <a:bodyPr/>
          <a:lstStyle/>
          <a:p>
            <a:fld id="{D20AD8B8-9FE2-C744-8610-2858CEF92F21}" type="slidenum">
              <a:rPr lang="en-US" smtClean="0"/>
              <a:t>16</a:t>
            </a:fld>
            <a:endParaRPr lang="en-US"/>
          </a:p>
        </p:txBody>
      </p:sp>
    </p:spTree>
    <p:extLst>
      <p:ext uri="{BB962C8B-B14F-4D97-AF65-F5344CB8AC3E}">
        <p14:creationId xmlns:p14="http://schemas.microsoft.com/office/powerpoint/2010/main" val="12856750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568AE6-0D75-7406-98A7-C3FA46A775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AE24E9-7422-81FC-47FA-8B73C0871AC5}"/>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44F04CB3-A221-26DD-FC2D-46341178A962}"/>
              </a:ext>
            </a:extLst>
          </p:cNvPr>
          <p:cNvSpPr>
            <a:spLocks noGrp="1"/>
          </p:cNvSpPr>
          <p:nvPr>
            <p:ph type="body" idx="1"/>
          </p:nvPr>
        </p:nvSpPr>
        <p:spPr/>
        <p:txBody>
          <a:bodyPr/>
          <a:lstStyle/>
          <a:p>
            <a:r>
              <a:rPr lang="en-NZ"/>
              <a:t>Add some questions and facts about the LLC. Opened in 2015. Len Lye said great art and architecture go together. What material is used on the outside of the building and why use</a:t>
            </a:r>
          </a:p>
        </p:txBody>
      </p:sp>
      <p:sp>
        <p:nvSpPr>
          <p:cNvPr id="4" name="Slide Number Placeholder 3">
            <a:extLst>
              <a:ext uri="{FF2B5EF4-FFF2-40B4-BE49-F238E27FC236}">
                <a16:creationId xmlns:a16="http://schemas.microsoft.com/office/drawing/2014/main" id="{B863BD2C-82E4-CA80-F71D-B4B8A05A821B}"/>
              </a:ext>
            </a:extLst>
          </p:cNvPr>
          <p:cNvSpPr>
            <a:spLocks noGrp="1"/>
          </p:cNvSpPr>
          <p:nvPr>
            <p:ph type="sldNum" sz="quarter" idx="5"/>
          </p:nvPr>
        </p:nvSpPr>
        <p:spPr/>
        <p:txBody>
          <a:bodyPr/>
          <a:lstStyle/>
          <a:p>
            <a:fld id="{D20AD8B8-9FE2-C744-8610-2858CEF92F21}" type="slidenum">
              <a:rPr lang="en-US" smtClean="0"/>
              <a:t>17</a:t>
            </a:fld>
            <a:endParaRPr lang="en-US"/>
          </a:p>
        </p:txBody>
      </p:sp>
    </p:spTree>
    <p:extLst>
      <p:ext uri="{BB962C8B-B14F-4D97-AF65-F5344CB8AC3E}">
        <p14:creationId xmlns:p14="http://schemas.microsoft.com/office/powerpoint/2010/main" val="34456820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2" y="1122364"/>
            <a:ext cx="10363200" cy="2387600"/>
          </a:xfrm>
        </p:spPr>
        <p:txBody>
          <a:bodyPr anchor="b"/>
          <a:lstStyle>
            <a:lvl1pPr algn="ctr">
              <a:defRPr sz="6364"/>
            </a:lvl1pPr>
          </a:lstStyle>
          <a:p>
            <a:r>
              <a:rPr lang="en-GB"/>
              <a:t>Click to edit Master title style</a:t>
            </a:r>
            <a:endParaRPr lang="en-US"/>
          </a:p>
        </p:txBody>
      </p:sp>
      <p:sp>
        <p:nvSpPr>
          <p:cNvPr id="3" name="Subtitle 2"/>
          <p:cNvSpPr>
            <a:spLocks noGrp="1"/>
          </p:cNvSpPr>
          <p:nvPr>
            <p:ph type="subTitle" idx="1"/>
          </p:nvPr>
        </p:nvSpPr>
        <p:spPr>
          <a:xfrm>
            <a:off x="1524002" y="3602039"/>
            <a:ext cx="9143999" cy="1655762"/>
          </a:xfrm>
        </p:spPr>
        <p:txBody>
          <a:bodyPr/>
          <a:lstStyle>
            <a:lvl1pPr marL="0" indent="0" algn="ctr">
              <a:buNone/>
              <a:defRPr sz="2546"/>
            </a:lvl1pPr>
            <a:lvl2pPr marL="484952" indent="0" algn="ctr">
              <a:buNone/>
              <a:defRPr sz="2121"/>
            </a:lvl2pPr>
            <a:lvl3pPr marL="969903" indent="0" algn="ctr">
              <a:buNone/>
              <a:defRPr sz="1909"/>
            </a:lvl3pPr>
            <a:lvl4pPr marL="1454857" indent="0" algn="ctr">
              <a:buNone/>
              <a:defRPr sz="1697"/>
            </a:lvl4pPr>
            <a:lvl5pPr marL="1939808" indent="0" algn="ctr">
              <a:buNone/>
              <a:defRPr sz="1697"/>
            </a:lvl5pPr>
            <a:lvl6pPr marL="2424760" indent="0" algn="ctr">
              <a:buNone/>
              <a:defRPr sz="1697"/>
            </a:lvl6pPr>
            <a:lvl7pPr marL="2909712" indent="0" algn="ctr">
              <a:buNone/>
              <a:defRPr sz="1697"/>
            </a:lvl7pPr>
            <a:lvl8pPr marL="3394664" indent="0" algn="ctr">
              <a:buNone/>
              <a:defRPr sz="1697"/>
            </a:lvl8pPr>
            <a:lvl9pPr marL="3879616" indent="0" algn="ctr">
              <a:buNone/>
              <a:defRPr sz="1697"/>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18CD92F8-14C6-D84A-9AFC-CAE3B83D1AF5}" type="datetimeFigureOut">
              <a:rPr lang="en-US" smtClean="0"/>
              <a:t>5/25/2026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5D767F-D798-014D-96ED-BFBC5B4F14D0}" type="slidenum">
              <a:rPr lang="en-US" smtClean="0"/>
              <a:t>‹#›</a:t>
            </a:fld>
            <a:endParaRPr lang="en-US"/>
          </a:p>
        </p:txBody>
      </p:sp>
    </p:spTree>
    <p:extLst>
      <p:ext uri="{BB962C8B-B14F-4D97-AF65-F5344CB8AC3E}">
        <p14:creationId xmlns:p14="http://schemas.microsoft.com/office/powerpoint/2010/main" val="394466229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1"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18CD92F8-14C6-D84A-9AFC-CAE3B83D1AF5}" type="datetimeFigureOut">
              <a:rPr lang="en-US" smtClean="0"/>
              <a:t>5/25/2026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5D767F-D798-014D-96ED-BFBC5B4F14D0}" type="slidenum">
              <a:rPr lang="en-US" smtClean="0"/>
              <a:t>‹#›</a:t>
            </a:fld>
            <a:endParaRPr lang="en-US"/>
          </a:p>
        </p:txBody>
      </p:sp>
    </p:spTree>
    <p:extLst>
      <p:ext uri="{BB962C8B-B14F-4D97-AF65-F5344CB8AC3E}">
        <p14:creationId xmlns:p14="http://schemas.microsoft.com/office/powerpoint/2010/main" val="442288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8"/>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838202" y="365126"/>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18CD92F8-14C6-D84A-9AFC-CAE3B83D1AF5}" type="datetimeFigureOut">
              <a:rPr lang="en-US" smtClean="0"/>
              <a:t>5/25/2026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5D767F-D798-014D-96ED-BFBC5B4F14D0}" type="slidenum">
              <a:rPr lang="en-US" smtClean="0"/>
              <a:t>‹#›</a:t>
            </a:fld>
            <a:endParaRPr lang="en-US"/>
          </a:p>
        </p:txBody>
      </p:sp>
    </p:spTree>
    <p:extLst>
      <p:ext uri="{BB962C8B-B14F-4D97-AF65-F5344CB8AC3E}">
        <p14:creationId xmlns:p14="http://schemas.microsoft.com/office/powerpoint/2010/main" val="36865025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491" b="1" i="0" baseline="0">
                <a:latin typeface="Calibri" panose="020F0502020204030204" pitchFamily="34" charset="0"/>
                <a:cs typeface="Calibri" panose="020F0502020204030204" pitchFamily="34" charset="0"/>
              </a:defRPr>
            </a:lvl1pPr>
          </a:lstStyle>
          <a:p>
            <a:r>
              <a:rPr lang="en-GB"/>
              <a:t>Click to edit Master title style</a:t>
            </a:r>
            <a:endParaRPr lang="en-US"/>
          </a:p>
        </p:txBody>
      </p:sp>
      <p:sp>
        <p:nvSpPr>
          <p:cNvPr id="3" name="Content Placeholder 2"/>
          <p:cNvSpPr>
            <a:spLocks noGrp="1"/>
          </p:cNvSpPr>
          <p:nvPr>
            <p:ph idx="1"/>
          </p:nvPr>
        </p:nvSpPr>
        <p:spPr/>
        <p:txBody>
          <a:bodyPr/>
          <a:lstStyle>
            <a:lvl1pPr>
              <a:defRPr b="0" i="0" baseline="0">
                <a:latin typeface="Calibri" panose="020F0502020204030204" pitchFamily="34" charset="0"/>
                <a:cs typeface="Calibri" panose="020F0502020204030204" pitchFamily="34" charset="0"/>
              </a:defRPr>
            </a:lvl1pPr>
            <a:lvl2pPr>
              <a:defRPr b="0" i="0" baseline="0">
                <a:latin typeface="Calibri" panose="020F0502020204030204" pitchFamily="34" charset="0"/>
                <a:cs typeface="Calibri" panose="020F0502020204030204" pitchFamily="34" charset="0"/>
              </a:defRPr>
            </a:lvl2pPr>
            <a:lvl3pPr>
              <a:defRPr b="0" i="0" baseline="0">
                <a:latin typeface="Calibri" panose="020F0502020204030204" pitchFamily="34" charset="0"/>
                <a:cs typeface="Calibri" panose="020F0502020204030204" pitchFamily="34" charset="0"/>
              </a:defRPr>
            </a:lvl3pPr>
            <a:lvl4pPr>
              <a:defRPr b="0" i="0" baseline="0">
                <a:latin typeface="Calibri" panose="020F0502020204030204" pitchFamily="34" charset="0"/>
                <a:cs typeface="Calibri" panose="020F0502020204030204" pitchFamily="34" charset="0"/>
              </a:defRPr>
            </a:lvl4pPr>
            <a:lvl5pPr>
              <a:defRPr b="0" i="0" baseline="0">
                <a:latin typeface="Calibri" panose="020F0502020204030204" pitchFamily="34" charset="0"/>
                <a:cs typeface="Calibri" panose="020F050202020403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18CD92F8-14C6-D84A-9AFC-CAE3B83D1AF5}" type="datetimeFigureOut">
              <a:rPr lang="en-US" smtClean="0"/>
              <a:t>5/25/2026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5D767F-D798-014D-96ED-BFBC5B4F14D0}" type="slidenum">
              <a:rPr lang="en-US" smtClean="0"/>
              <a:t>‹#›</a:t>
            </a:fld>
            <a:endParaRPr lang="en-US"/>
          </a:p>
        </p:txBody>
      </p:sp>
    </p:spTree>
    <p:extLst>
      <p:ext uri="{BB962C8B-B14F-4D97-AF65-F5344CB8AC3E}">
        <p14:creationId xmlns:p14="http://schemas.microsoft.com/office/powerpoint/2010/main" val="8193227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2" y="1709740"/>
            <a:ext cx="10515600" cy="2852737"/>
          </a:xfrm>
        </p:spPr>
        <p:txBody>
          <a:bodyPr anchor="b"/>
          <a:lstStyle>
            <a:lvl1pPr>
              <a:defRPr sz="6364"/>
            </a:lvl1pPr>
          </a:lstStyle>
          <a:p>
            <a:r>
              <a:rPr lang="en-GB"/>
              <a:t>Click to edit Master title style</a:t>
            </a:r>
            <a:endParaRPr lang="en-US"/>
          </a:p>
        </p:txBody>
      </p:sp>
      <p:sp>
        <p:nvSpPr>
          <p:cNvPr id="3" name="Text Placeholder 2"/>
          <p:cNvSpPr>
            <a:spLocks noGrp="1"/>
          </p:cNvSpPr>
          <p:nvPr>
            <p:ph type="body" idx="1"/>
          </p:nvPr>
        </p:nvSpPr>
        <p:spPr>
          <a:xfrm>
            <a:off x="831852" y="4589465"/>
            <a:ext cx="10515600" cy="1500187"/>
          </a:xfrm>
        </p:spPr>
        <p:txBody>
          <a:bodyPr/>
          <a:lstStyle>
            <a:lvl1pPr marL="0" indent="0">
              <a:buNone/>
              <a:defRPr sz="2546">
                <a:solidFill>
                  <a:schemeClr val="tx1">
                    <a:tint val="82000"/>
                  </a:schemeClr>
                </a:solidFill>
              </a:defRPr>
            </a:lvl1pPr>
            <a:lvl2pPr marL="484952" indent="0">
              <a:buNone/>
              <a:defRPr sz="2121">
                <a:solidFill>
                  <a:schemeClr val="tx1">
                    <a:tint val="82000"/>
                  </a:schemeClr>
                </a:solidFill>
              </a:defRPr>
            </a:lvl2pPr>
            <a:lvl3pPr marL="969903" indent="0">
              <a:buNone/>
              <a:defRPr sz="1909">
                <a:solidFill>
                  <a:schemeClr val="tx1">
                    <a:tint val="82000"/>
                  </a:schemeClr>
                </a:solidFill>
              </a:defRPr>
            </a:lvl3pPr>
            <a:lvl4pPr marL="1454857" indent="0">
              <a:buNone/>
              <a:defRPr sz="1697">
                <a:solidFill>
                  <a:schemeClr val="tx1">
                    <a:tint val="82000"/>
                  </a:schemeClr>
                </a:solidFill>
              </a:defRPr>
            </a:lvl4pPr>
            <a:lvl5pPr marL="1939808" indent="0">
              <a:buNone/>
              <a:defRPr sz="1697">
                <a:solidFill>
                  <a:schemeClr val="tx1">
                    <a:tint val="82000"/>
                  </a:schemeClr>
                </a:solidFill>
              </a:defRPr>
            </a:lvl5pPr>
            <a:lvl6pPr marL="2424760" indent="0">
              <a:buNone/>
              <a:defRPr sz="1697">
                <a:solidFill>
                  <a:schemeClr val="tx1">
                    <a:tint val="82000"/>
                  </a:schemeClr>
                </a:solidFill>
              </a:defRPr>
            </a:lvl6pPr>
            <a:lvl7pPr marL="2909712" indent="0">
              <a:buNone/>
              <a:defRPr sz="1697">
                <a:solidFill>
                  <a:schemeClr val="tx1">
                    <a:tint val="82000"/>
                  </a:schemeClr>
                </a:solidFill>
              </a:defRPr>
            </a:lvl7pPr>
            <a:lvl8pPr marL="3394664" indent="0">
              <a:buNone/>
              <a:defRPr sz="1697">
                <a:solidFill>
                  <a:schemeClr val="tx1">
                    <a:tint val="82000"/>
                  </a:schemeClr>
                </a:solidFill>
              </a:defRPr>
            </a:lvl8pPr>
            <a:lvl9pPr marL="3879616" indent="0">
              <a:buNone/>
              <a:defRPr sz="1697">
                <a:solidFill>
                  <a:schemeClr val="tx1">
                    <a:tint val="82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18CD92F8-14C6-D84A-9AFC-CAE3B83D1AF5}" type="datetimeFigureOut">
              <a:rPr lang="en-US" smtClean="0"/>
              <a:t>5/25/2026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5D767F-D798-014D-96ED-BFBC5B4F14D0}" type="slidenum">
              <a:rPr lang="en-US" smtClean="0"/>
              <a:t>‹#›</a:t>
            </a:fld>
            <a:endParaRPr lang="en-US"/>
          </a:p>
        </p:txBody>
      </p:sp>
    </p:spTree>
    <p:extLst>
      <p:ext uri="{BB962C8B-B14F-4D97-AF65-F5344CB8AC3E}">
        <p14:creationId xmlns:p14="http://schemas.microsoft.com/office/powerpoint/2010/main" val="15508003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838200" y="1825625"/>
            <a:ext cx="5181601"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172200" y="1825625"/>
            <a:ext cx="5181601"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18CD92F8-14C6-D84A-9AFC-CAE3B83D1AF5}" type="datetimeFigureOut">
              <a:rPr lang="en-US" smtClean="0"/>
              <a:t>5/25/2026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5D767F-D798-014D-96ED-BFBC5B4F14D0}" type="slidenum">
              <a:rPr lang="en-US" smtClean="0"/>
              <a:t>‹#›</a:t>
            </a:fld>
            <a:endParaRPr lang="en-US"/>
          </a:p>
        </p:txBody>
      </p:sp>
    </p:spTree>
    <p:extLst>
      <p:ext uri="{BB962C8B-B14F-4D97-AF65-F5344CB8AC3E}">
        <p14:creationId xmlns:p14="http://schemas.microsoft.com/office/powerpoint/2010/main" val="16859170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p>
            <a:r>
              <a:rPr lang="en-GB"/>
              <a:t>Click to edit Master title style</a:t>
            </a:r>
            <a:endParaRPr lang="en-US"/>
          </a:p>
        </p:txBody>
      </p:sp>
      <p:sp>
        <p:nvSpPr>
          <p:cNvPr id="3" name="Text Placeholder 2"/>
          <p:cNvSpPr>
            <a:spLocks noGrp="1"/>
          </p:cNvSpPr>
          <p:nvPr>
            <p:ph type="body" idx="1"/>
          </p:nvPr>
        </p:nvSpPr>
        <p:spPr>
          <a:xfrm>
            <a:off x="839790" y="1681163"/>
            <a:ext cx="5157786" cy="823913"/>
          </a:xfrm>
        </p:spPr>
        <p:txBody>
          <a:bodyPr anchor="b"/>
          <a:lstStyle>
            <a:lvl1pPr marL="0" indent="0">
              <a:buNone/>
              <a:defRPr sz="2546" b="1"/>
            </a:lvl1pPr>
            <a:lvl2pPr marL="484952" indent="0">
              <a:buNone/>
              <a:defRPr sz="2121" b="1"/>
            </a:lvl2pPr>
            <a:lvl3pPr marL="969903" indent="0">
              <a:buNone/>
              <a:defRPr sz="1909" b="1"/>
            </a:lvl3pPr>
            <a:lvl4pPr marL="1454857" indent="0">
              <a:buNone/>
              <a:defRPr sz="1697" b="1"/>
            </a:lvl4pPr>
            <a:lvl5pPr marL="1939808" indent="0">
              <a:buNone/>
              <a:defRPr sz="1697" b="1"/>
            </a:lvl5pPr>
            <a:lvl6pPr marL="2424760" indent="0">
              <a:buNone/>
              <a:defRPr sz="1697" b="1"/>
            </a:lvl6pPr>
            <a:lvl7pPr marL="2909712" indent="0">
              <a:buNone/>
              <a:defRPr sz="1697" b="1"/>
            </a:lvl7pPr>
            <a:lvl8pPr marL="3394664" indent="0">
              <a:buNone/>
              <a:defRPr sz="1697" b="1"/>
            </a:lvl8pPr>
            <a:lvl9pPr marL="3879616" indent="0">
              <a:buNone/>
              <a:defRPr sz="1697" b="1"/>
            </a:lvl9pPr>
          </a:lstStyle>
          <a:p>
            <a:pPr lvl="0"/>
            <a:r>
              <a:rPr lang="en-GB"/>
              <a:t>Click to edit Master text styles</a:t>
            </a:r>
          </a:p>
        </p:txBody>
      </p:sp>
      <p:sp>
        <p:nvSpPr>
          <p:cNvPr id="4" name="Content Placeholder 3"/>
          <p:cNvSpPr>
            <a:spLocks noGrp="1"/>
          </p:cNvSpPr>
          <p:nvPr>
            <p:ph sz="half" idx="2"/>
          </p:nvPr>
        </p:nvSpPr>
        <p:spPr>
          <a:xfrm>
            <a:off x="839790" y="2505076"/>
            <a:ext cx="5157786"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172202" y="1681163"/>
            <a:ext cx="5183189" cy="823913"/>
          </a:xfrm>
        </p:spPr>
        <p:txBody>
          <a:bodyPr anchor="b"/>
          <a:lstStyle>
            <a:lvl1pPr marL="0" indent="0">
              <a:buNone/>
              <a:defRPr sz="2546" b="1"/>
            </a:lvl1pPr>
            <a:lvl2pPr marL="484952" indent="0">
              <a:buNone/>
              <a:defRPr sz="2121" b="1"/>
            </a:lvl2pPr>
            <a:lvl3pPr marL="969903" indent="0">
              <a:buNone/>
              <a:defRPr sz="1909" b="1"/>
            </a:lvl3pPr>
            <a:lvl4pPr marL="1454857" indent="0">
              <a:buNone/>
              <a:defRPr sz="1697" b="1"/>
            </a:lvl4pPr>
            <a:lvl5pPr marL="1939808" indent="0">
              <a:buNone/>
              <a:defRPr sz="1697" b="1"/>
            </a:lvl5pPr>
            <a:lvl6pPr marL="2424760" indent="0">
              <a:buNone/>
              <a:defRPr sz="1697" b="1"/>
            </a:lvl6pPr>
            <a:lvl7pPr marL="2909712" indent="0">
              <a:buNone/>
              <a:defRPr sz="1697" b="1"/>
            </a:lvl7pPr>
            <a:lvl8pPr marL="3394664" indent="0">
              <a:buNone/>
              <a:defRPr sz="1697" b="1"/>
            </a:lvl8pPr>
            <a:lvl9pPr marL="3879616" indent="0">
              <a:buNone/>
              <a:defRPr sz="1697" b="1"/>
            </a:lvl9pPr>
          </a:lstStyle>
          <a:p>
            <a:pPr lvl="0"/>
            <a:r>
              <a:rPr lang="en-GB"/>
              <a:t>Click to edit Master text styles</a:t>
            </a:r>
          </a:p>
        </p:txBody>
      </p:sp>
      <p:sp>
        <p:nvSpPr>
          <p:cNvPr id="6" name="Content Placeholder 5"/>
          <p:cNvSpPr>
            <a:spLocks noGrp="1"/>
          </p:cNvSpPr>
          <p:nvPr>
            <p:ph sz="quarter" idx="4"/>
          </p:nvPr>
        </p:nvSpPr>
        <p:spPr>
          <a:xfrm>
            <a:off x="6172202" y="2505076"/>
            <a:ext cx="5183189"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18CD92F8-14C6-D84A-9AFC-CAE3B83D1AF5}" type="datetimeFigureOut">
              <a:rPr lang="en-US" smtClean="0"/>
              <a:t>5/25/2026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5D767F-D798-014D-96ED-BFBC5B4F14D0}" type="slidenum">
              <a:rPr lang="en-US" smtClean="0"/>
              <a:t>‹#›</a:t>
            </a:fld>
            <a:endParaRPr lang="en-US"/>
          </a:p>
        </p:txBody>
      </p:sp>
    </p:spTree>
    <p:extLst>
      <p:ext uri="{BB962C8B-B14F-4D97-AF65-F5344CB8AC3E}">
        <p14:creationId xmlns:p14="http://schemas.microsoft.com/office/powerpoint/2010/main" val="8445665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18CD92F8-14C6-D84A-9AFC-CAE3B83D1AF5}" type="datetimeFigureOut">
              <a:rPr lang="en-US" smtClean="0"/>
              <a:t>5/25/2026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5D767F-D798-014D-96ED-BFBC5B4F14D0}" type="slidenum">
              <a:rPr lang="en-US" smtClean="0"/>
              <a:t>‹#›</a:t>
            </a:fld>
            <a:endParaRPr lang="en-US"/>
          </a:p>
        </p:txBody>
      </p:sp>
    </p:spTree>
    <p:extLst>
      <p:ext uri="{BB962C8B-B14F-4D97-AF65-F5344CB8AC3E}">
        <p14:creationId xmlns:p14="http://schemas.microsoft.com/office/powerpoint/2010/main" val="35491839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C7A0259C-ADF8-31B0-BFFC-A4CB2CBD0A04}"/>
              </a:ext>
            </a:extLst>
          </p:cNvPr>
          <p:cNvSpPr>
            <a:spLocks noGrp="1"/>
          </p:cNvSpPr>
          <p:nvPr>
            <p:ph type="pic" sz="quarter" idx="10"/>
          </p:nvPr>
        </p:nvSpPr>
        <p:spPr>
          <a:xfrm>
            <a:off x="539453" y="414763"/>
            <a:ext cx="5555642" cy="3014237"/>
          </a:xfrm>
        </p:spPr>
        <p:txBody>
          <a:bodyPr/>
          <a:lstStyle/>
          <a:p>
            <a:endParaRPr lang="en-US"/>
          </a:p>
        </p:txBody>
      </p:sp>
    </p:spTree>
    <p:extLst>
      <p:ext uri="{BB962C8B-B14F-4D97-AF65-F5344CB8AC3E}">
        <p14:creationId xmlns:p14="http://schemas.microsoft.com/office/powerpoint/2010/main" val="4491899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7" y="457201"/>
            <a:ext cx="3932237" cy="1600200"/>
          </a:xfrm>
        </p:spPr>
        <p:txBody>
          <a:bodyPr anchor="b"/>
          <a:lstStyle>
            <a:lvl1pPr>
              <a:defRPr sz="3394"/>
            </a:lvl1pPr>
          </a:lstStyle>
          <a:p>
            <a:r>
              <a:rPr lang="en-GB"/>
              <a:t>Click to edit Master title style</a:t>
            </a:r>
            <a:endParaRPr lang="en-US"/>
          </a:p>
        </p:txBody>
      </p:sp>
      <p:sp>
        <p:nvSpPr>
          <p:cNvPr id="3" name="Content Placeholder 2"/>
          <p:cNvSpPr>
            <a:spLocks noGrp="1"/>
          </p:cNvSpPr>
          <p:nvPr>
            <p:ph idx="1"/>
          </p:nvPr>
        </p:nvSpPr>
        <p:spPr>
          <a:xfrm>
            <a:off x="5183189" y="987427"/>
            <a:ext cx="6172200" cy="4873625"/>
          </a:xfrm>
        </p:spPr>
        <p:txBody>
          <a:bodyPr/>
          <a:lstStyle>
            <a:lvl1pPr>
              <a:defRPr sz="3394"/>
            </a:lvl1pPr>
            <a:lvl2pPr>
              <a:defRPr sz="2970"/>
            </a:lvl2pPr>
            <a:lvl3pPr>
              <a:defRPr sz="2546"/>
            </a:lvl3pPr>
            <a:lvl4pPr>
              <a:defRPr sz="2121"/>
            </a:lvl4pPr>
            <a:lvl5pPr>
              <a:defRPr sz="2121"/>
            </a:lvl5pPr>
            <a:lvl6pPr>
              <a:defRPr sz="2121"/>
            </a:lvl6pPr>
            <a:lvl7pPr>
              <a:defRPr sz="2121"/>
            </a:lvl7pPr>
            <a:lvl8pPr>
              <a:defRPr sz="2121"/>
            </a:lvl8pPr>
            <a:lvl9pPr>
              <a:defRPr sz="2121"/>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839787" y="2057400"/>
            <a:ext cx="3932237" cy="3811588"/>
          </a:xfrm>
        </p:spPr>
        <p:txBody>
          <a:bodyPr/>
          <a:lstStyle>
            <a:lvl1pPr marL="0" indent="0">
              <a:buNone/>
              <a:defRPr sz="1697"/>
            </a:lvl1pPr>
            <a:lvl2pPr marL="484952" indent="0">
              <a:buNone/>
              <a:defRPr sz="1484"/>
            </a:lvl2pPr>
            <a:lvl3pPr marL="969903" indent="0">
              <a:buNone/>
              <a:defRPr sz="1273"/>
            </a:lvl3pPr>
            <a:lvl4pPr marL="1454857" indent="0">
              <a:buNone/>
              <a:defRPr sz="1061"/>
            </a:lvl4pPr>
            <a:lvl5pPr marL="1939808" indent="0">
              <a:buNone/>
              <a:defRPr sz="1061"/>
            </a:lvl5pPr>
            <a:lvl6pPr marL="2424760" indent="0">
              <a:buNone/>
              <a:defRPr sz="1061"/>
            </a:lvl6pPr>
            <a:lvl7pPr marL="2909712" indent="0">
              <a:buNone/>
              <a:defRPr sz="1061"/>
            </a:lvl7pPr>
            <a:lvl8pPr marL="3394664" indent="0">
              <a:buNone/>
              <a:defRPr sz="1061"/>
            </a:lvl8pPr>
            <a:lvl9pPr marL="3879616" indent="0">
              <a:buNone/>
              <a:defRPr sz="1061"/>
            </a:lvl9pPr>
          </a:lstStyle>
          <a:p>
            <a:pPr lvl="0"/>
            <a:r>
              <a:rPr lang="en-GB"/>
              <a:t>Click to edit Master text styles</a:t>
            </a:r>
          </a:p>
        </p:txBody>
      </p:sp>
      <p:sp>
        <p:nvSpPr>
          <p:cNvPr id="5" name="Date Placeholder 4"/>
          <p:cNvSpPr>
            <a:spLocks noGrp="1"/>
          </p:cNvSpPr>
          <p:nvPr>
            <p:ph type="dt" sz="half" idx="10"/>
          </p:nvPr>
        </p:nvSpPr>
        <p:spPr/>
        <p:txBody>
          <a:bodyPr/>
          <a:lstStyle/>
          <a:p>
            <a:fld id="{18CD92F8-14C6-D84A-9AFC-CAE3B83D1AF5}" type="datetimeFigureOut">
              <a:rPr lang="en-US" smtClean="0"/>
              <a:t>5/25/2026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5D767F-D798-014D-96ED-BFBC5B4F14D0}" type="slidenum">
              <a:rPr lang="en-US" smtClean="0"/>
              <a:t>‹#›</a:t>
            </a:fld>
            <a:endParaRPr lang="en-US"/>
          </a:p>
        </p:txBody>
      </p:sp>
    </p:spTree>
    <p:extLst>
      <p:ext uri="{BB962C8B-B14F-4D97-AF65-F5344CB8AC3E}">
        <p14:creationId xmlns:p14="http://schemas.microsoft.com/office/powerpoint/2010/main" val="39924498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7" y="457201"/>
            <a:ext cx="3932237" cy="1600200"/>
          </a:xfrm>
        </p:spPr>
        <p:txBody>
          <a:bodyPr anchor="b"/>
          <a:lstStyle>
            <a:lvl1pPr>
              <a:defRPr sz="3394"/>
            </a:lvl1pPr>
          </a:lstStyle>
          <a:p>
            <a:r>
              <a:rPr lang="en-GB"/>
              <a:t>Click to edit Master title style</a:t>
            </a:r>
            <a:endParaRPr lang="en-US"/>
          </a:p>
        </p:txBody>
      </p:sp>
      <p:sp>
        <p:nvSpPr>
          <p:cNvPr id="3" name="Picture Placeholder 2"/>
          <p:cNvSpPr>
            <a:spLocks noGrp="1" noChangeAspect="1"/>
          </p:cNvSpPr>
          <p:nvPr>
            <p:ph type="pic" idx="1"/>
          </p:nvPr>
        </p:nvSpPr>
        <p:spPr>
          <a:xfrm>
            <a:off x="5183189" y="987427"/>
            <a:ext cx="6172200" cy="4873625"/>
          </a:xfrm>
        </p:spPr>
        <p:txBody>
          <a:bodyPr anchor="t"/>
          <a:lstStyle>
            <a:lvl1pPr marL="0" indent="0">
              <a:buNone/>
              <a:defRPr sz="3394"/>
            </a:lvl1pPr>
            <a:lvl2pPr marL="484952" indent="0">
              <a:buNone/>
              <a:defRPr sz="2970"/>
            </a:lvl2pPr>
            <a:lvl3pPr marL="969903" indent="0">
              <a:buNone/>
              <a:defRPr sz="2546"/>
            </a:lvl3pPr>
            <a:lvl4pPr marL="1454857" indent="0">
              <a:buNone/>
              <a:defRPr sz="2121"/>
            </a:lvl4pPr>
            <a:lvl5pPr marL="1939808" indent="0">
              <a:buNone/>
              <a:defRPr sz="2121"/>
            </a:lvl5pPr>
            <a:lvl6pPr marL="2424760" indent="0">
              <a:buNone/>
              <a:defRPr sz="2121"/>
            </a:lvl6pPr>
            <a:lvl7pPr marL="2909712" indent="0">
              <a:buNone/>
              <a:defRPr sz="2121"/>
            </a:lvl7pPr>
            <a:lvl8pPr marL="3394664" indent="0">
              <a:buNone/>
              <a:defRPr sz="2121"/>
            </a:lvl8pPr>
            <a:lvl9pPr marL="3879616" indent="0">
              <a:buNone/>
              <a:defRPr sz="2121"/>
            </a:lvl9pPr>
          </a:lstStyle>
          <a:p>
            <a:r>
              <a:rPr lang="en-GB"/>
              <a:t>Click icon to add picture</a:t>
            </a:r>
            <a:endParaRPr lang="en-US"/>
          </a:p>
        </p:txBody>
      </p:sp>
      <p:sp>
        <p:nvSpPr>
          <p:cNvPr id="4" name="Text Placeholder 3"/>
          <p:cNvSpPr>
            <a:spLocks noGrp="1"/>
          </p:cNvSpPr>
          <p:nvPr>
            <p:ph type="body" sz="half" idx="2"/>
          </p:nvPr>
        </p:nvSpPr>
        <p:spPr>
          <a:xfrm>
            <a:off x="839787" y="2057400"/>
            <a:ext cx="3932237" cy="3811588"/>
          </a:xfrm>
        </p:spPr>
        <p:txBody>
          <a:bodyPr/>
          <a:lstStyle>
            <a:lvl1pPr marL="0" indent="0">
              <a:buNone/>
              <a:defRPr sz="1697"/>
            </a:lvl1pPr>
            <a:lvl2pPr marL="484952" indent="0">
              <a:buNone/>
              <a:defRPr sz="1484"/>
            </a:lvl2pPr>
            <a:lvl3pPr marL="969903" indent="0">
              <a:buNone/>
              <a:defRPr sz="1273"/>
            </a:lvl3pPr>
            <a:lvl4pPr marL="1454857" indent="0">
              <a:buNone/>
              <a:defRPr sz="1061"/>
            </a:lvl4pPr>
            <a:lvl5pPr marL="1939808" indent="0">
              <a:buNone/>
              <a:defRPr sz="1061"/>
            </a:lvl5pPr>
            <a:lvl6pPr marL="2424760" indent="0">
              <a:buNone/>
              <a:defRPr sz="1061"/>
            </a:lvl6pPr>
            <a:lvl7pPr marL="2909712" indent="0">
              <a:buNone/>
              <a:defRPr sz="1061"/>
            </a:lvl7pPr>
            <a:lvl8pPr marL="3394664" indent="0">
              <a:buNone/>
              <a:defRPr sz="1061"/>
            </a:lvl8pPr>
            <a:lvl9pPr marL="3879616" indent="0">
              <a:buNone/>
              <a:defRPr sz="1061"/>
            </a:lvl9pPr>
          </a:lstStyle>
          <a:p>
            <a:pPr lvl="0"/>
            <a:r>
              <a:rPr lang="en-GB"/>
              <a:t>Click to edit Master text styles</a:t>
            </a:r>
          </a:p>
        </p:txBody>
      </p:sp>
      <p:sp>
        <p:nvSpPr>
          <p:cNvPr id="5" name="Date Placeholder 4"/>
          <p:cNvSpPr>
            <a:spLocks noGrp="1"/>
          </p:cNvSpPr>
          <p:nvPr>
            <p:ph type="dt" sz="half" idx="10"/>
          </p:nvPr>
        </p:nvSpPr>
        <p:spPr/>
        <p:txBody>
          <a:bodyPr/>
          <a:lstStyle/>
          <a:p>
            <a:fld id="{18CD92F8-14C6-D84A-9AFC-CAE3B83D1AF5}" type="datetimeFigureOut">
              <a:rPr lang="en-US" smtClean="0"/>
              <a:t>5/25/2026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5D767F-D798-014D-96ED-BFBC5B4F14D0}" type="slidenum">
              <a:rPr lang="en-US" smtClean="0"/>
              <a:t>‹#›</a:t>
            </a:fld>
            <a:endParaRPr lang="en-US"/>
          </a:p>
        </p:txBody>
      </p:sp>
    </p:spTree>
    <p:extLst>
      <p:ext uri="{BB962C8B-B14F-4D97-AF65-F5344CB8AC3E}">
        <p14:creationId xmlns:p14="http://schemas.microsoft.com/office/powerpoint/2010/main" val="20570195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2" y="365126"/>
            <a:ext cx="10515600" cy="1325563"/>
          </a:xfrm>
          <a:prstGeom prst="rect">
            <a:avLst/>
          </a:prstGeom>
        </p:spPr>
        <p:txBody>
          <a:bodyPr vert="horz" lIns="91440" tIns="45720" rIns="91440" bIns="45720" rtlCol="0" anchor="ctr">
            <a:normAutofit/>
          </a:bodyPr>
          <a:lstStyle/>
          <a:p>
            <a:r>
              <a:rPr lang="en-GB"/>
              <a:t>Title</a:t>
            </a:r>
            <a:endParaRPr lang="en-US"/>
          </a:p>
        </p:txBody>
      </p:sp>
      <p:sp>
        <p:nvSpPr>
          <p:cNvPr id="3" name="Text Placeholder 2"/>
          <p:cNvSpPr>
            <a:spLocks noGrp="1"/>
          </p:cNvSpPr>
          <p:nvPr>
            <p:ph type="body" idx="1"/>
          </p:nvPr>
        </p:nvSpPr>
        <p:spPr>
          <a:xfrm>
            <a:off x="838202" y="1825625"/>
            <a:ext cx="10515600" cy="4351338"/>
          </a:xfrm>
          <a:prstGeom prst="rect">
            <a:avLst/>
          </a:prstGeom>
        </p:spPr>
        <p:txBody>
          <a:bodyPr vert="horz" lIns="91440" tIns="45720" rIns="91440" bIns="45720" rtlCol="0">
            <a:normAutofit/>
          </a:bodyPr>
          <a:lstStyle/>
          <a:p>
            <a:pPr lvl="0"/>
            <a:r>
              <a:rPr lang="en-GB"/>
              <a:t>Click to edit Master text styles			</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838201" y="6356352"/>
            <a:ext cx="2743200" cy="365125"/>
          </a:xfrm>
          <a:prstGeom prst="rect">
            <a:avLst/>
          </a:prstGeom>
        </p:spPr>
        <p:txBody>
          <a:bodyPr vert="horz" lIns="91440" tIns="45720" rIns="91440" bIns="45720" rtlCol="0" anchor="ctr"/>
          <a:lstStyle>
            <a:lvl1pPr algn="l">
              <a:defRPr sz="1273">
                <a:solidFill>
                  <a:schemeClr val="tx1">
                    <a:tint val="82000"/>
                  </a:schemeClr>
                </a:solidFill>
              </a:defRPr>
            </a:lvl1pPr>
          </a:lstStyle>
          <a:p>
            <a:fld id="{18CD92F8-14C6-D84A-9AFC-CAE3B83D1AF5}" type="datetimeFigureOut">
              <a:rPr lang="en-US" smtClean="0"/>
              <a:t>5/25/2026</a:t>
            </a:fld>
            <a:endParaRPr lang="en-US"/>
          </a:p>
        </p:txBody>
      </p:sp>
      <p:sp>
        <p:nvSpPr>
          <p:cNvPr id="5" name="Footer Placeholder 4"/>
          <p:cNvSpPr>
            <a:spLocks noGrp="1"/>
          </p:cNvSpPr>
          <p:nvPr>
            <p:ph type="ftr" sz="quarter" idx="3"/>
          </p:nvPr>
        </p:nvSpPr>
        <p:spPr>
          <a:xfrm>
            <a:off x="4038601" y="6356352"/>
            <a:ext cx="4114799" cy="365125"/>
          </a:xfrm>
          <a:prstGeom prst="rect">
            <a:avLst/>
          </a:prstGeom>
        </p:spPr>
        <p:txBody>
          <a:bodyPr vert="horz" lIns="91440" tIns="45720" rIns="91440" bIns="45720" rtlCol="0" anchor="ctr"/>
          <a:lstStyle>
            <a:lvl1pPr algn="ctr">
              <a:defRPr sz="1273">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73">
                <a:solidFill>
                  <a:schemeClr val="tx1">
                    <a:tint val="82000"/>
                  </a:schemeClr>
                </a:solidFill>
              </a:defRPr>
            </a:lvl1pPr>
          </a:lstStyle>
          <a:p>
            <a:fld id="{C15D767F-D798-014D-96ED-BFBC5B4F14D0}" type="slidenum">
              <a:rPr lang="en-US" smtClean="0"/>
              <a:t>‹#›</a:t>
            </a:fld>
            <a:endParaRPr lang="en-US"/>
          </a:p>
        </p:txBody>
      </p:sp>
    </p:spTree>
    <p:extLst>
      <p:ext uri="{BB962C8B-B14F-4D97-AF65-F5344CB8AC3E}">
        <p14:creationId xmlns:p14="http://schemas.microsoft.com/office/powerpoint/2010/main" val="348583187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1069117" rtl="0" eaLnBrk="1" latinLnBrk="0" hangingPunct="1">
        <a:lnSpc>
          <a:spcPct val="90000"/>
        </a:lnSpc>
        <a:spcBef>
          <a:spcPct val="0"/>
        </a:spcBef>
        <a:buNone/>
        <a:defRPr sz="5144" b="1" i="0" kern="1200">
          <a:solidFill>
            <a:schemeClr val="tx1"/>
          </a:solidFill>
          <a:latin typeface="Calibri" panose="020F0502020204030204" pitchFamily="34" charset="0"/>
          <a:ea typeface="+mj-ea"/>
          <a:cs typeface="Calibri" panose="020F0502020204030204" pitchFamily="34" charset="0"/>
        </a:defRPr>
      </a:lvl1pPr>
    </p:titleStyle>
    <p:bodyStyle>
      <a:lvl1pPr marL="267280" indent="-267280" algn="l" defTabSz="1069117" rtl="0" eaLnBrk="1" latinLnBrk="0" hangingPunct="1">
        <a:lnSpc>
          <a:spcPct val="90000"/>
        </a:lnSpc>
        <a:spcBef>
          <a:spcPts val="1170"/>
        </a:spcBef>
        <a:buFont typeface="Arial" panose="020B0604020202020204" pitchFamily="34" charset="0"/>
        <a:buChar char="•"/>
        <a:defRPr sz="3274" b="0" i="0" kern="1200">
          <a:solidFill>
            <a:schemeClr val="tx1"/>
          </a:solidFill>
          <a:latin typeface="Calibri" panose="020F0502020204030204" pitchFamily="34" charset="0"/>
          <a:ea typeface="+mn-ea"/>
          <a:cs typeface="Calibri" panose="020F0502020204030204" pitchFamily="34" charset="0"/>
        </a:defRPr>
      </a:lvl1pPr>
      <a:lvl2pPr marL="801839" indent="-267280" algn="l" defTabSz="1069117" rtl="0" eaLnBrk="1" latinLnBrk="0" hangingPunct="1">
        <a:lnSpc>
          <a:spcPct val="90000"/>
        </a:lnSpc>
        <a:spcBef>
          <a:spcPts val="584"/>
        </a:spcBef>
        <a:buFont typeface="Arial" panose="020B0604020202020204" pitchFamily="34" charset="0"/>
        <a:buChar char="•"/>
        <a:defRPr sz="2806" b="0" i="0" kern="1200">
          <a:solidFill>
            <a:schemeClr val="tx1"/>
          </a:solidFill>
          <a:latin typeface="Calibri" panose="020F0502020204030204" pitchFamily="34" charset="0"/>
          <a:ea typeface="+mn-ea"/>
          <a:cs typeface="Calibri" panose="020F0502020204030204" pitchFamily="34" charset="0"/>
        </a:defRPr>
      </a:lvl2pPr>
      <a:lvl3pPr marL="1336398" indent="-267280" algn="l" defTabSz="1069117" rtl="0" eaLnBrk="1" latinLnBrk="0" hangingPunct="1">
        <a:lnSpc>
          <a:spcPct val="90000"/>
        </a:lnSpc>
        <a:spcBef>
          <a:spcPts val="584"/>
        </a:spcBef>
        <a:buFont typeface="Arial" panose="020B0604020202020204" pitchFamily="34" charset="0"/>
        <a:buChar char="•"/>
        <a:defRPr sz="2338" b="0" i="0" kern="1200">
          <a:solidFill>
            <a:schemeClr val="tx1"/>
          </a:solidFill>
          <a:latin typeface="Calibri" panose="020F0502020204030204" pitchFamily="34" charset="0"/>
          <a:ea typeface="+mn-ea"/>
          <a:cs typeface="Calibri" panose="020F0502020204030204" pitchFamily="34" charset="0"/>
        </a:defRPr>
      </a:lvl3pPr>
      <a:lvl4pPr marL="1870956" indent="-267280" algn="l" defTabSz="1069117" rtl="0" eaLnBrk="1" latinLnBrk="0" hangingPunct="1">
        <a:lnSpc>
          <a:spcPct val="90000"/>
        </a:lnSpc>
        <a:spcBef>
          <a:spcPts val="584"/>
        </a:spcBef>
        <a:buFont typeface="Arial" panose="020B0604020202020204" pitchFamily="34" charset="0"/>
        <a:buChar char="•"/>
        <a:defRPr sz="2104" b="0" i="0" kern="1200">
          <a:solidFill>
            <a:schemeClr val="tx1"/>
          </a:solidFill>
          <a:latin typeface="Calibri" panose="020F0502020204030204" pitchFamily="34" charset="0"/>
          <a:ea typeface="+mn-ea"/>
          <a:cs typeface="Calibri" panose="020F0502020204030204" pitchFamily="34" charset="0"/>
        </a:defRPr>
      </a:lvl4pPr>
      <a:lvl5pPr marL="2405516" indent="-267280" algn="l" defTabSz="1069117" rtl="0" eaLnBrk="1" latinLnBrk="0" hangingPunct="1">
        <a:lnSpc>
          <a:spcPct val="90000"/>
        </a:lnSpc>
        <a:spcBef>
          <a:spcPts val="584"/>
        </a:spcBef>
        <a:buFont typeface="Arial" panose="020B0604020202020204" pitchFamily="34" charset="0"/>
        <a:buChar char="•"/>
        <a:defRPr sz="2104" b="0" i="0" kern="1200">
          <a:solidFill>
            <a:schemeClr val="tx1"/>
          </a:solidFill>
          <a:latin typeface="Calibri" panose="020F0502020204030204" pitchFamily="34" charset="0"/>
          <a:ea typeface="+mn-ea"/>
          <a:cs typeface="Calibri" panose="020F0502020204030204" pitchFamily="34" charset="0"/>
        </a:defRPr>
      </a:lvl5pPr>
      <a:lvl6pPr marL="2940075" indent="-267280" algn="l" defTabSz="1069117" rtl="0" eaLnBrk="1" latinLnBrk="0" hangingPunct="1">
        <a:lnSpc>
          <a:spcPct val="90000"/>
        </a:lnSpc>
        <a:spcBef>
          <a:spcPts val="584"/>
        </a:spcBef>
        <a:buFont typeface="Arial" panose="020B0604020202020204" pitchFamily="34" charset="0"/>
        <a:buChar char="•"/>
        <a:defRPr sz="2104" kern="1200">
          <a:solidFill>
            <a:schemeClr val="tx1"/>
          </a:solidFill>
          <a:latin typeface="+mn-lt"/>
          <a:ea typeface="+mn-ea"/>
          <a:cs typeface="+mn-cs"/>
        </a:defRPr>
      </a:lvl6pPr>
      <a:lvl7pPr marL="3474634" indent="-267280" algn="l" defTabSz="1069117" rtl="0" eaLnBrk="1" latinLnBrk="0" hangingPunct="1">
        <a:lnSpc>
          <a:spcPct val="90000"/>
        </a:lnSpc>
        <a:spcBef>
          <a:spcPts val="584"/>
        </a:spcBef>
        <a:buFont typeface="Arial" panose="020B0604020202020204" pitchFamily="34" charset="0"/>
        <a:buChar char="•"/>
        <a:defRPr sz="2104" kern="1200">
          <a:solidFill>
            <a:schemeClr val="tx1"/>
          </a:solidFill>
          <a:latin typeface="+mn-lt"/>
          <a:ea typeface="+mn-ea"/>
          <a:cs typeface="+mn-cs"/>
        </a:defRPr>
      </a:lvl7pPr>
      <a:lvl8pPr marL="4009193" indent="-267280" algn="l" defTabSz="1069117" rtl="0" eaLnBrk="1" latinLnBrk="0" hangingPunct="1">
        <a:lnSpc>
          <a:spcPct val="90000"/>
        </a:lnSpc>
        <a:spcBef>
          <a:spcPts val="584"/>
        </a:spcBef>
        <a:buFont typeface="Arial" panose="020B0604020202020204" pitchFamily="34" charset="0"/>
        <a:buChar char="•"/>
        <a:defRPr sz="2104" kern="1200">
          <a:solidFill>
            <a:schemeClr val="tx1"/>
          </a:solidFill>
          <a:latin typeface="+mn-lt"/>
          <a:ea typeface="+mn-ea"/>
          <a:cs typeface="+mn-cs"/>
        </a:defRPr>
      </a:lvl8pPr>
      <a:lvl9pPr marL="4543753" indent="-267280" algn="l" defTabSz="1069117" rtl="0" eaLnBrk="1" latinLnBrk="0" hangingPunct="1">
        <a:lnSpc>
          <a:spcPct val="90000"/>
        </a:lnSpc>
        <a:spcBef>
          <a:spcPts val="584"/>
        </a:spcBef>
        <a:buFont typeface="Arial" panose="020B0604020202020204" pitchFamily="34" charset="0"/>
        <a:buChar char="•"/>
        <a:defRPr sz="2104" kern="1200">
          <a:solidFill>
            <a:schemeClr val="tx1"/>
          </a:solidFill>
          <a:latin typeface="+mn-lt"/>
          <a:ea typeface="+mn-ea"/>
          <a:cs typeface="+mn-cs"/>
        </a:defRPr>
      </a:lvl9pPr>
    </p:bodyStyle>
    <p:otherStyle>
      <a:defPPr>
        <a:defRPr lang="en-US"/>
      </a:defPPr>
      <a:lvl1pPr marL="0" algn="l" defTabSz="1069117" rtl="0" eaLnBrk="1" latinLnBrk="0" hangingPunct="1">
        <a:defRPr sz="2104" kern="1200">
          <a:solidFill>
            <a:schemeClr val="tx1"/>
          </a:solidFill>
          <a:latin typeface="+mn-lt"/>
          <a:ea typeface="+mn-ea"/>
          <a:cs typeface="+mn-cs"/>
        </a:defRPr>
      </a:lvl1pPr>
      <a:lvl2pPr marL="534559" algn="l" defTabSz="1069117" rtl="0" eaLnBrk="1" latinLnBrk="0" hangingPunct="1">
        <a:defRPr sz="2104" kern="1200">
          <a:solidFill>
            <a:schemeClr val="tx1"/>
          </a:solidFill>
          <a:latin typeface="+mn-lt"/>
          <a:ea typeface="+mn-ea"/>
          <a:cs typeface="+mn-cs"/>
        </a:defRPr>
      </a:lvl2pPr>
      <a:lvl3pPr marL="1069117" algn="l" defTabSz="1069117" rtl="0" eaLnBrk="1" latinLnBrk="0" hangingPunct="1">
        <a:defRPr sz="2104" kern="1200">
          <a:solidFill>
            <a:schemeClr val="tx1"/>
          </a:solidFill>
          <a:latin typeface="+mn-lt"/>
          <a:ea typeface="+mn-ea"/>
          <a:cs typeface="+mn-cs"/>
        </a:defRPr>
      </a:lvl3pPr>
      <a:lvl4pPr marL="1603678" algn="l" defTabSz="1069117" rtl="0" eaLnBrk="1" latinLnBrk="0" hangingPunct="1">
        <a:defRPr sz="2104" kern="1200">
          <a:solidFill>
            <a:schemeClr val="tx1"/>
          </a:solidFill>
          <a:latin typeface="+mn-lt"/>
          <a:ea typeface="+mn-ea"/>
          <a:cs typeface="+mn-cs"/>
        </a:defRPr>
      </a:lvl4pPr>
      <a:lvl5pPr marL="2138236" algn="l" defTabSz="1069117" rtl="0" eaLnBrk="1" latinLnBrk="0" hangingPunct="1">
        <a:defRPr sz="2104" kern="1200">
          <a:solidFill>
            <a:schemeClr val="tx1"/>
          </a:solidFill>
          <a:latin typeface="+mn-lt"/>
          <a:ea typeface="+mn-ea"/>
          <a:cs typeface="+mn-cs"/>
        </a:defRPr>
      </a:lvl5pPr>
      <a:lvl6pPr marL="2672795" algn="l" defTabSz="1069117" rtl="0" eaLnBrk="1" latinLnBrk="0" hangingPunct="1">
        <a:defRPr sz="2104" kern="1200">
          <a:solidFill>
            <a:schemeClr val="tx1"/>
          </a:solidFill>
          <a:latin typeface="+mn-lt"/>
          <a:ea typeface="+mn-ea"/>
          <a:cs typeface="+mn-cs"/>
        </a:defRPr>
      </a:lvl6pPr>
      <a:lvl7pPr marL="3207354" algn="l" defTabSz="1069117" rtl="0" eaLnBrk="1" latinLnBrk="0" hangingPunct="1">
        <a:defRPr sz="2104" kern="1200">
          <a:solidFill>
            <a:schemeClr val="tx1"/>
          </a:solidFill>
          <a:latin typeface="+mn-lt"/>
          <a:ea typeface="+mn-ea"/>
          <a:cs typeface="+mn-cs"/>
        </a:defRPr>
      </a:lvl7pPr>
      <a:lvl8pPr marL="3741914" algn="l" defTabSz="1069117" rtl="0" eaLnBrk="1" latinLnBrk="0" hangingPunct="1">
        <a:defRPr sz="2104" kern="1200">
          <a:solidFill>
            <a:schemeClr val="tx1"/>
          </a:solidFill>
          <a:latin typeface="+mn-lt"/>
          <a:ea typeface="+mn-ea"/>
          <a:cs typeface="+mn-cs"/>
        </a:defRPr>
      </a:lvl8pPr>
      <a:lvl9pPr marL="4276473" algn="l" defTabSz="1069117" rtl="0" eaLnBrk="1" latinLnBrk="0" hangingPunct="1">
        <a:defRPr sz="2104"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37.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6.jpeg"/><Relationship Id="rId5" Type="http://schemas.openxmlformats.org/officeDocument/2006/relationships/image" Target="../media/image9.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xml"/><Relationship Id="rId1" Type="http://schemas.openxmlformats.org/officeDocument/2006/relationships/video" Target="https://www.youtube.com/embed/Gq2yCJXH0eA?feature=oembed" TargetMode="Externa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slideLayout" Target="../slideLayouts/slideLayout1.xml"/><Relationship Id="rId7" Type="http://schemas.openxmlformats.org/officeDocument/2006/relationships/image" Target="../media/image41.jpe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0.jpeg"/><Relationship Id="rId5" Type="http://schemas.openxmlformats.org/officeDocument/2006/relationships/image" Target="../media/image13.png"/><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slideLayout" Target="../slideLayouts/slideLayout1.xml"/><Relationship Id="rId7" Type="http://schemas.openxmlformats.org/officeDocument/2006/relationships/image" Target="../media/image9.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6.png"/><Relationship Id="rId11" Type="http://schemas.openxmlformats.org/officeDocument/2006/relationships/image" Target="../media/image27.png"/><Relationship Id="rId5" Type="http://schemas.openxmlformats.org/officeDocument/2006/relationships/image" Target="../media/image13.png"/><Relationship Id="rId10" Type="http://schemas.openxmlformats.org/officeDocument/2006/relationships/image" Target="../media/image45.png"/><Relationship Id="rId4" Type="http://schemas.openxmlformats.org/officeDocument/2006/relationships/image" Target="../media/image1.png"/><Relationship Id="rId9" Type="http://schemas.openxmlformats.org/officeDocument/2006/relationships/image" Target="../media/image44.jpeg"/></Relationships>
</file>

<file path=ppt/slides/_rels/slide14.xml.rels><?xml version="1.0" encoding="UTF-8" standalone="yes"?>
<Relationships xmlns="http://schemas.openxmlformats.org/package/2006/relationships"><Relationship Id="rId8" Type="http://schemas.openxmlformats.org/officeDocument/2006/relationships/image" Target="../media/image47.tiff"/><Relationship Id="rId3" Type="http://schemas.openxmlformats.org/officeDocument/2006/relationships/slideLayout" Target="../slideLayouts/slideLayout1.xml"/><Relationship Id="rId7" Type="http://schemas.openxmlformats.org/officeDocument/2006/relationships/image" Target="../media/image13.png"/><Relationship Id="rId12" Type="http://schemas.openxmlformats.org/officeDocument/2006/relationships/image" Target="../media/image51.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1.png"/><Relationship Id="rId11" Type="http://schemas.openxmlformats.org/officeDocument/2006/relationships/image" Target="../media/image50.png"/><Relationship Id="rId5" Type="http://schemas.openxmlformats.org/officeDocument/2006/relationships/image" Target="../media/image46.tiff"/><Relationship Id="rId10" Type="http://schemas.openxmlformats.org/officeDocument/2006/relationships/image" Target="../media/image49.tiff"/><Relationship Id="rId4" Type="http://schemas.microsoft.com/office/2018/10/relationships/comments" Target="../comments/modernComment_10B_6F9B9839.xml"/><Relationship Id="rId9" Type="http://schemas.openxmlformats.org/officeDocument/2006/relationships/image" Target="../media/image48.jpeg"/></Relationships>
</file>

<file path=ppt/slides/_rels/slide15.xml.rels><?xml version="1.0" encoding="UTF-8" standalone="yes"?>
<Relationships xmlns="http://schemas.openxmlformats.org/package/2006/relationships"><Relationship Id="rId8" Type="http://schemas.openxmlformats.org/officeDocument/2006/relationships/hyperlink" Target="https://www.lenlyefoundation.com/page/paintings/70/74/" TargetMode="External"/><Relationship Id="rId3" Type="http://schemas.openxmlformats.org/officeDocument/2006/relationships/image" Target="../media/image13.png"/><Relationship Id="rId7" Type="http://schemas.openxmlformats.org/officeDocument/2006/relationships/hyperlink" Target="https://www.lenlyefoundation.com/page/works-on-paper/70/76/" TargetMode="External"/><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hyperlink" Target="https://www.lenlyefoundation.com/page/films/70/11/" TargetMode="External"/><Relationship Id="rId5" Type="http://schemas.openxmlformats.org/officeDocument/2006/relationships/hyperlink" Target="https://www.lenlyefoundation.com/page/sculptures/70/12/" TargetMode="External"/><Relationship Id="rId10" Type="http://schemas.openxmlformats.org/officeDocument/2006/relationships/hyperlink" Target="https://www.lenlyefoundation.com/page/writings/70/77/" TargetMode="External"/><Relationship Id="rId4" Type="http://schemas.openxmlformats.org/officeDocument/2006/relationships/image" Target="../media/image9.png"/><Relationship Id="rId9" Type="http://schemas.openxmlformats.org/officeDocument/2006/relationships/hyperlink" Target="https://www.lenlyefoundation.com/page/photography/70/75/" TargetMode="External"/></Relationships>
</file>

<file path=ppt/slides/_rels/slide1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png"/><Relationship Id="rId7"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19.png"/><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8" Type="http://schemas.openxmlformats.org/officeDocument/2006/relationships/hyperlink" Target="https://cms-devtest.govettbrewster.com/miharo/learning-programmes-folder/street-art-explorers" TargetMode="External"/><Relationship Id="rId13" Type="http://schemas.openxmlformats.org/officeDocument/2006/relationships/image" Target="../media/image55.jpeg"/><Relationship Id="rId3" Type="http://schemas.openxmlformats.org/officeDocument/2006/relationships/image" Target="../media/image13.png"/><Relationship Id="rId7" Type="http://schemas.openxmlformats.org/officeDocument/2006/relationships/hyperlink" Target="https://cms-devtest.govettbrewster.com/miharo/learning-programmes-folder/markerspace-art-and-light" TargetMode="External"/><Relationship Id="rId12" Type="http://schemas.openxmlformats.org/officeDocument/2006/relationships/hyperlink" Target="https://cms-devtest.govettbrewster.com/miharo/learning-programmes-folder/tukutuku-the-lattice-panels" TargetMode="External"/><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54.png"/><Relationship Id="rId5" Type="http://schemas.openxmlformats.org/officeDocument/2006/relationships/image" Target="../media/image5.png"/><Relationship Id="rId10" Type="http://schemas.openxmlformats.org/officeDocument/2006/relationships/image" Target="../media/image53.jpeg"/><Relationship Id="rId4" Type="http://schemas.openxmlformats.org/officeDocument/2006/relationships/image" Target="../media/image1.png"/><Relationship Id="rId9" Type="http://schemas.openxmlformats.org/officeDocument/2006/relationships/image" Target="../media/image52.jpe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56.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18" Type="http://schemas.openxmlformats.org/officeDocument/2006/relationships/image" Target="../media/image18.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png"/><Relationship Id="rId17" Type="http://schemas.openxmlformats.org/officeDocument/2006/relationships/image" Target="../media/image17.png"/><Relationship Id="rId2" Type="http://schemas.openxmlformats.org/officeDocument/2006/relationships/notesSlide" Target="../notesSlides/notesSlide1.xml"/><Relationship Id="rId16" Type="http://schemas.openxmlformats.org/officeDocument/2006/relationships/image" Target="../media/image16.png"/><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5" Type="http://schemas.openxmlformats.org/officeDocument/2006/relationships/image" Target="../media/image15.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19.png"/><Relationship Id="rId10" Type="http://schemas.openxmlformats.org/officeDocument/2006/relationships/image" Target="../media/image20.jpeg"/><Relationship Id="rId4" Type="http://schemas.openxmlformats.org/officeDocument/2006/relationships/image" Target="../media/image13.png"/><Relationship Id="rId9"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xml"/><Relationship Id="rId1" Type="http://schemas.openxmlformats.org/officeDocument/2006/relationships/video" Target="https://www.youtube.com/embed/A8TXkUSxB5Y?feature=oembed" TargetMode="External"/><Relationship Id="rId5" Type="http://schemas.openxmlformats.org/officeDocument/2006/relationships/image" Target="../media/image22.png"/><Relationship Id="rId4" Type="http://schemas.openxmlformats.org/officeDocument/2006/relationships/image" Target="../media/image21.jpeg"/></Relationships>
</file>

<file path=ppt/slides/_rels/slide5.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png"/><Relationship Id="rId7"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10.png"/><Relationship Id="rId4" Type="http://schemas.openxmlformats.org/officeDocument/2006/relationships/image" Target="../media/image13.png"/><Relationship Id="rId9" Type="http://schemas.openxmlformats.org/officeDocument/2006/relationships/image" Target="../media/image25.jpeg"/></Relationships>
</file>

<file path=ppt/slides/_rels/slide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png"/><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2.png"/><Relationship Id="rId11" Type="http://schemas.openxmlformats.org/officeDocument/2006/relationships/image" Target="../media/image17.png"/><Relationship Id="rId5" Type="http://schemas.openxmlformats.org/officeDocument/2006/relationships/image" Target="../media/image26.png"/><Relationship Id="rId10" Type="http://schemas.openxmlformats.org/officeDocument/2006/relationships/image" Target="../media/image29.png"/><Relationship Id="rId4" Type="http://schemas.openxmlformats.org/officeDocument/2006/relationships/image" Target="../media/image13.png"/><Relationship Id="rId9" Type="http://schemas.openxmlformats.org/officeDocument/2006/relationships/image" Target="../media/image28.png"/></Relationships>
</file>

<file path=ppt/slides/_rels/slide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png"/><Relationship Id="rId7" Type="http://schemas.openxmlformats.org/officeDocument/2006/relationships/image" Target="../media/image8.png"/><Relationship Id="rId12"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2.png"/><Relationship Id="rId11" Type="http://schemas.openxmlformats.org/officeDocument/2006/relationships/image" Target="../media/image9.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13.png"/><Relationship Id="rId9" Type="http://schemas.openxmlformats.org/officeDocument/2006/relationships/image" Target="../media/image30.png"/></Relationships>
</file>

<file path=ppt/slides/_rels/slide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png"/><Relationship Id="rId7"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image" Target="../media/image34.jpeg"/><Relationship Id="rId5" Type="http://schemas.openxmlformats.org/officeDocument/2006/relationships/image" Target="../media/image26.png"/><Relationship Id="rId10" Type="http://schemas.openxmlformats.org/officeDocument/2006/relationships/image" Target="../media/image33.png"/><Relationship Id="rId4" Type="http://schemas.openxmlformats.org/officeDocument/2006/relationships/image" Target="../media/image13.png"/><Relationship Id="rId9" Type="http://schemas.openxmlformats.org/officeDocument/2006/relationships/image" Target="../media/image16.png"/></Relationships>
</file>

<file path=ppt/slides/_rels/slide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png"/><Relationship Id="rId7" Type="http://schemas.openxmlformats.org/officeDocument/2006/relationships/image" Target="../media/image6.png"/><Relationship Id="rId12" Type="http://schemas.openxmlformats.org/officeDocument/2006/relationships/image" Target="../media/image35.jpe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6.png"/><Relationship Id="rId11" Type="http://schemas.openxmlformats.org/officeDocument/2006/relationships/image" Target="../media/image16.png"/><Relationship Id="rId5" Type="http://schemas.openxmlformats.org/officeDocument/2006/relationships/image" Target="../media/image4.png"/><Relationship Id="rId10" Type="http://schemas.openxmlformats.org/officeDocument/2006/relationships/image" Target="../media/image27.png"/><Relationship Id="rId4" Type="http://schemas.openxmlformats.org/officeDocument/2006/relationships/image" Target="../media/image13.png"/><Relationship Id="rId9"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2B4BF6E7-AD1F-DBD9-3AC1-68A32BA6C7B9}"/>
            </a:ext>
          </a:extLst>
        </p:cNvPr>
        <p:cNvGrpSpPr/>
        <p:nvPr/>
      </p:nvGrpSpPr>
      <p:grpSpPr>
        <a:xfrm>
          <a:off x="0" y="0"/>
          <a:ext cx="0" cy="0"/>
          <a:chOff x="0" y="0"/>
          <a:chExt cx="0" cy="0"/>
        </a:xfrm>
      </p:grpSpPr>
      <p:pic>
        <p:nvPicPr>
          <p:cNvPr id="9" name="Picture 8" descr="A white cross pattern on a black background&#10;&#10;AI-generated content may be incorrect.">
            <a:extLst>
              <a:ext uri="{FF2B5EF4-FFF2-40B4-BE49-F238E27FC236}">
                <a16:creationId xmlns:a16="http://schemas.microsoft.com/office/drawing/2014/main" id="{97F779A6-5252-B15F-151F-62FA02D46E79}"/>
              </a:ext>
            </a:extLst>
          </p:cNvPr>
          <p:cNvPicPr>
            <a:picLocks noChangeAspect="1"/>
          </p:cNvPicPr>
          <p:nvPr/>
        </p:nvPicPr>
        <p:blipFill>
          <a:blip r:embed="rId2" cstate="screen">
            <a:alphaModFix amt="20000"/>
            <a:extLst>
              <a:ext uri="{28A0092B-C50C-407E-A947-70E740481C1C}">
                <a14:useLocalDpi xmlns:a14="http://schemas.microsoft.com/office/drawing/2010/main"/>
              </a:ext>
            </a:extLst>
          </a:blip>
          <a:stretch>
            <a:fillRect/>
          </a:stretch>
        </p:blipFill>
        <p:spPr>
          <a:xfrm>
            <a:off x="-1159952" y="1800941"/>
            <a:ext cx="4638978" cy="4699902"/>
          </a:xfrm>
          <a:prstGeom prst="rect">
            <a:avLst/>
          </a:prstGeom>
        </p:spPr>
      </p:pic>
      <p:pic>
        <p:nvPicPr>
          <p:cNvPr id="10" name="Picture 9" descr="A white cross pattern on a black background&#10;&#10;AI-generated content may be incorrect.">
            <a:extLst>
              <a:ext uri="{FF2B5EF4-FFF2-40B4-BE49-F238E27FC236}">
                <a16:creationId xmlns:a16="http://schemas.microsoft.com/office/drawing/2014/main" id="{764999BD-9590-B998-8098-715B9BB70ECC}"/>
              </a:ext>
            </a:extLst>
          </p:cNvPr>
          <p:cNvPicPr>
            <a:picLocks noChangeAspect="1"/>
          </p:cNvPicPr>
          <p:nvPr/>
        </p:nvPicPr>
        <p:blipFill>
          <a:blip r:embed="rId2" cstate="screen">
            <a:alphaModFix amt="20000"/>
            <a:extLst>
              <a:ext uri="{28A0092B-C50C-407E-A947-70E740481C1C}">
                <a14:useLocalDpi xmlns:a14="http://schemas.microsoft.com/office/drawing/2010/main"/>
              </a:ext>
            </a:extLst>
          </a:blip>
          <a:stretch>
            <a:fillRect/>
          </a:stretch>
        </p:blipFill>
        <p:spPr>
          <a:xfrm>
            <a:off x="903091" y="4508049"/>
            <a:ext cx="4638978" cy="4699902"/>
          </a:xfrm>
          <a:prstGeom prst="rect">
            <a:avLst/>
          </a:prstGeom>
        </p:spPr>
      </p:pic>
      <p:sp>
        <p:nvSpPr>
          <p:cNvPr id="5" name="TextBox 4">
            <a:extLst>
              <a:ext uri="{FF2B5EF4-FFF2-40B4-BE49-F238E27FC236}">
                <a16:creationId xmlns:a16="http://schemas.microsoft.com/office/drawing/2014/main" id="{EA128F3A-A784-BB0D-6C30-AC68506EE089}"/>
              </a:ext>
            </a:extLst>
          </p:cNvPr>
          <p:cNvSpPr txBox="1"/>
          <p:nvPr/>
        </p:nvSpPr>
        <p:spPr>
          <a:xfrm>
            <a:off x="2887006" y="1528636"/>
            <a:ext cx="6688867" cy="699315"/>
          </a:xfrm>
          <a:prstGeom prst="rect">
            <a:avLst/>
          </a:prstGeom>
          <a:noFill/>
        </p:spPr>
        <p:txBody>
          <a:bodyPr wrap="square" lIns="82953" tIns="41476" rIns="82953" bIns="41476" rtlCol="0" anchor="t">
            <a:spAutoFit/>
          </a:bodyPr>
          <a:lstStyle/>
          <a:p>
            <a:pPr algn="ctr"/>
            <a:r>
              <a:rPr lang="en-US" sz="4000" b="1">
                <a:solidFill>
                  <a:srgbClr val="F58232"/>
                </a:solidFill>
                <a:latin typeface="Calibri"/>
                <a:ea typeface="Calibri"/>
                <a:cs typeface="Calibri"/>
              </a:rPr>
              <a:t>Get Creative with Len Lye</a:t>
            </a:r>
            <a:endParaRPr lang="en-US" sz="4000">
              <a:cs typeface="Arial"/>
            </a:endParaRPr>
          </a:p>
        </p:txBody>
      </p:sp>
      <p:pic>
        <p:nvPicPr>
          <p:cNvPr id="8" name="Picture 7" descr="A white cross pattern on a black background&#10;&#10;AI-generated content may be incorrect.">
            <a:extLst>
              <a:ext uri="{FF2B5EF4-FFF2-40B4-BE49-F238E27FC236}">
                <a16:creationId xmlns:a16="http://schemas.microsoft.com/office/drawing/2014/main" id="{2F83A613-D41D-F57B-95BC-9085177D8674}"/>
              </a:ext>
            </a:extLst>
          </p:cNvPr>
          <p:cNvPicPr>
            <a:picLocks noChangeAspect="1"/>
          </p:cNvPicPr>
          <p:nvPr/>
        </p:nvPicPr>
        <p:blipFill>
          <a:blip r:embed="rId2" cstate="screen">
            <a:alphaModFix amt="20000"/>
            <a:extLst>
              <a:ext uri="{28A0092B-C50C-407E-A947-70E740481C1C}">
                <a14:useLocalDpi xmlns:a14="http://schemas.microsoft.com/office/drawing/2010/main"/>
              </a:ext>
            </a:extLst>
          </a:blip>
          <a:stretch>
            <a:fillRect/>
          </a:stretch>
        </p:blipFill>
        <p:spPr>
          <a:xfrm>
            <a:off x="7942564" y="-1859307"/>
            <a:ext cx="4801566" cy="4837815"/>
          </a:xfrm>
          <a:prstGeom prst="rect">
            <a:avLst/>
          </a:prstGeom>
        </p:spPr>
      </p:pic>
      <p:pic>
        <p:nvPicPr>
          <p:cNvPr id="12" name="Picture 11" descr="A colorful text on a black background&#10;&#10;AI-generated content may be incorrect.">
            <a:extLst>
              <a:ext uri="{FF2B5EF4-FFF2-40B4-BE49-F238E27FC236}">
                <a16:creationId xmlns:a16="http://schemas.microsoft.com/office/drawing/2014/main" id="{489495F9-C3F2-F3F4-E4D4-67889C195A3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37764" y="3243570"/>
            <a:ext cx="6007096" cy="3079675"/>
          </a:xfrm>
          <a:prstGeom prst="rect">
            <a:avLst/>
          </a:prstGeom>
        </p:spPr>
      </p:pic>
      <p:pic>
        <p:nvPicPr>
          <p:cNvPr id="3" name="Picture 2" descr="A colorful squares with different images&#10;&#10;AI-generated content may be incorrect.">
            <a:extLst>
              <a:ext uri="{FF2B5EF4-FFF2-40B4-BE49-F238E27FC236}">
                <a16:creationId xmlns:a16="http://schemas.microsoft.com/office/drawing/2014/main" id="{072D2B00-56D7-A95E-D813-CAFA93664CB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86925" y="2783935"/>
            <a:ext cx="4796745" cy="3716079"/>
          </a:xfrm>
          <a:prstGeom prst="rect">
            <a:avLst/>
          </a:prstGeom>
        </p:spPr>
      </p:pic>
    </p:spTree>
    <p:extLst>
      <p:ext uri="{BB962C8B-B14F-4D97-AF65-F5344CB8AC3E}">
        <p14:creationId xmlns:p14="http://schemas.microsoft.com/office/powerpoint/2010/main" val="24415380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86F0B33B-9188-E7CA-9267-065A67F43E36}"/>
            </a:ext>
          </a:extLst>
        </p:cNvPr>
        <p:cNvGrpSpPr/>
        <p:nvPr/>
      </p:nvGrpSpPr>
      <p:grpSpPr>
        <a:xfrm>
          <a:off x="0" y="0"/>
          <a:ext cx="0" cy="0"/>
          <a:chOff x="0" y="0"/>
          <a:chExt cx="0" cy="0"/>
        </a:xfrm>
      </p:grpSpPr>
      <p:pic>
        <p:nvPicPr>
          <p:cNvPr id="8" name="Picture 7" descr="A white cross pattern on a black background&#10;&#10;AI-generated content may be incorrect.">
            <a:extLst>
              <a:ext uri="{FF2B5EF4-FFF2-40B4-BE49-F238E27FC236}">
                <a16:creationId xmlns:a16="http://schemas.microsoft.com/office/drawing/2014/main" id="{7628266C-B7EA-2334-3B39-B7ADA5A99688}"/>
              </a:ext>
            </a:extLst>
          </p:cNvPr>
          <p:cNvPicPr>
            <a:picLocks noChangeAspect="1"/>
          </p:cNvPicPr>
          <p:nvPr/>
        </p:nvPicPr>
        <p:blipFill>
          <a:blip r:embed="rId2" cstate="screen">
            <a:alphaModFix amt="20000"/>
            <a:extLst>
              <a:ext uri="{28A0092B-C50C-407E-A947-70E740481C1C}">
                <a14:useLocalDpi xmlns:a14="http://schemas.microsoft.com/office/drawing/2010/main"/>
              </a:ext>
            </a:extLst>
          </a:blip>
          <a:stretch>
            <a:fillRect/>
          </a:stretch>
        </p:blipFill>
        <p:spPr>
          <a:xfrm>
            <a:off x="-1422906" y="4530161"/>
            <a:ext cx="5854997" cy="5931893"/>
          </a:xfrm>
          <a:prstGeom prst="rect">
            <a:avLst/>
          </a:prstGeom>
        </p:spPr>
      </p:pic>
      <p:pic>
        <p:nvPicPr>
          <p:cNvPr id="9" name="Picture 8" descr="A white and tan cross pattern&#10;&#10;AI-generated content may be incorrect.">
            <a:extLst>
              <a:ext uri="{FF2B5EF4-FFF2-40B4-BE49-F238E27FC236}">
                <a16:creationId xmlns:a16="http://schemas.microsoft.com/office/drawing/2014/main" id="{784C3D47-BBA7-CA94-0FB0-24E6D622F666}"/>
              </a:ext>
            </a:extLst>
          </p:cNvPr>
          <p:cNvPicPr/>
          <p:nvPr/>
        </p:nvPicPr>
        <p:blipFill>
          <a:blip r:embed="rId3" cstate="screen">
            <a:alphaModFix amt="20000"/>
            <a:extLst>
              <a:ext uri="{28A0092B-C50C-407E-A947-70E740481C1C}">
                <a14:useLocalDpi xmlns:a14="http://schemas.microsoft.com/office/drawing/2010/main"/>
              </a:ext>
            </a:extLst>
          </a:blip>
          <a:stretch>
            <a:fillRect/>
          </a:stretch>
        </p:blipFill>
        <p:spPr>
          <a:xfrm>
            <a:off x="7484016" y="-1452502"/>
            <a:ext cx="3657552" cy="3657552"/>
          </a:xfrm>
          <a:prstGeom prst="rect">
            <a:avLst/>
          </a:prstGeom>
        </p:spPr>
      </p:pic>
      <p:pic>
        <p:nvPicPr>
          <p:cNvPr id="11" name="Picture 10" descr="A white and tan cross pattern&#10;&#10;AI-generated content may be incorrect.">
            <a:extLst>
              <a:ext uri="{FF2B5EF4-FFF2-40B4-BE49-F238E27FC236}">
                <a16:creationId xmlns:a16="http://schemas.microsoft.com/office/drawing/2014/main" id="{C4C57E49-8DE1-B1EF-E5BA-7DAA945CE782}"/>
              </a:ext>
            </a:extLst>
          </p:cNvPr>
          <p:cNvPicPr>
            <a:picLocks noGrp="1" noRot="1" noChangeAspect="1" noMove="1" noResize="1" noEditPoints="1" noAdjustHandles="1" noChangeArrowheads="1" noChangeShapeType="1" noCrop="1"/>
          </p:cNvPicPr>
          <p:nvPr/>
        </p:nvPicPr>
        <p:blipFill>
          <a:blip r:embed="rId3">
            <a:alphaModFix amt="25000"/>
            <a:extLst>
              <a:ext uri="{28A0092B-C50C-407E-A947-70E740481C1C}">
                <a14:useLocalDpi xmlns:a14="http://schemas.microsoft.com/office/drawing/2010/main"/>
              </a:ext>
            </a:extLst>
          </a:blip>
          <a:stretch>
            <a:fillRect/>
          </a:stretch>
        </p:blipFill>
        <p:spPr>
          <a:xfrm>
            <a:off x="-1060634" y="7145979"/>
            <a:ext cx="5637965" cy="5637965"/>
          </a:xfrm>
          <a:prstGeom prst="rect">
            <a:avLst/>
          </a:prstGeom>
        </p:spPr>
      </p:pic>
      <p:sp>
        <p:nvSpPr>
          <p:cNvPr id="15" name="Slide Number Placeholder 44">
            <a:extLst>
              <a:ext uri="{FF2B5EF4-FFF2-40B4-BE49-F238E27FC236}">
                <a16:creationId xmlns:a16="http://schemas.microsoft.com/office/drawing/2014/main" id="{6D269BFD-A022-EBB2-FD06-78FE03D46CAA}"/>
              </a:ext>
            </a:extLst>
          </p:cNvPr>
          <p:cNvSpPr txBox="1">
            <a:spLocks/>
          </p:cNvSpPr>
          <p:nvPr/>
        </p:nvSpPr>
        <p:spPr>
          <a:xfrm>
            <a:off x="10433652" y="6546928"/>
            <a:ext cx="512058" cy="46168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156F7254-0A45-4ADC-9DC5-1B01BF230778}" type="slidenum">
              <a:rPr lang="en-US" sz="998">
                <a:latin typeface="Sofia Pro" pitchFamily="2" charset="0"/>
              </a:rPr>
              <a:pPr/>
              <a:t>10</a:t>
            </a:fld>
            <a:endParaRPr lang="en-US" sz="998">
              <a:latin typeface="Sofia Pro" pitchFamily="2" charset="0"/>
            </a:endParaRPr>
          </a:p>
        </p:txBody>
      </p:sp>
      <p:pic>
        <p:nvPicPr>
          <p:cNvPr id="13" name="Picture 12" descr="A yellow outline of a book&#10;&#10;AI-generated content may be incorrect.">
            <a:extLst>
              <a:ext uri="{FF2B5EF4-FFF2-40B4-BE49-F238E27FC236}">
                <a16:creationId xmlns:a16="http://schemas.microsoft.com/office/drawing/2014/main" id="{1120C99C-A9C5-E8BF-FB0C-8F001680754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593696" y="2517816"/>
            <a:ext cx="1152121" cy="921697"/>
          </a:xfrm>
          <a:prstGeom prst="rect">
            <a:avLst/>
          </a:prstGeom>
        </p:spPr>
      </p:pic>
      <p:pic>
        <p:nvPicPr>
          <p:cNvPr id="14" name="Picture 13" descr="A light bulb with rays of light coming out of it&#10;&#10;AI-generated content may be incorrect.">
            <a:extLst>
              <a:ext uri="{FF2B5EF4-FFF2-40B4-BE49-F238E27FC236}">
                <a16:creationId xmlns:a16="http://schemas.microsoft.com/office/drawing/2014/main" id="{C9E7FC5E-FE15-E673-5FF6-FA8F3D1E18F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365549" y="6016463"/>
            <a:ext cx="588012" cy="644397"/>
          </a:xfrm>
          <a:prstGeom prst="rect">
            <a:avLst/>
          </a:prstGeom>
        </p:spPr>
      </p:pic>
      <p:sp>
        <p:nvSpPr>
          <p:cNvPr id="2" name="TextBox 1">
            <a:extLst>
              <a:ext uri="{FF2B5EF4-FFF2-40B4-BE49-F238E27FC236}">
                <a16:creationId xmlns:a16="http://schemas.microsoft.com/office/drawing/2014/main" id="{D8B269D1-9D6C-C700-C195-60CC61256B80}"/>
              </a:ext>
            </a:extLst>
          </p:cNvPr>
          <p:cNvSpPr txBox="1"/>
          <p:nvPr/>
        </p:nvSpPr>
        <p:spPr>
          <a:xfrm>
            <a:off x="631396" y="867887"/>
            <a:ext cx="10882215" cy="41620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ts val="2053"/>
              </a:lnSpc>
            </a:pPr>
            <a:r>
              <a:rPr lang="en-NZ" sz="3600">
                <a:solidFill>
                  <a:schemeClr val="accent4"/>
                </a:solidFill>
                <a:latin typeface="Calibri"/>
                <a:ea typeface="Calibri"/>
                <a:cs typeface="Calibri"/>
              </a:rPr>
              <a:t>How is sculpture different from other types of art?</a:t>
            </a:r>
          </a:p>
        </p:txBody>
      </p:sp>
      <p:sp>
        <p:nvSpPr>
          <p:cNvPr id="4" name="TextBox 3">
            <a:extLst>
              <a:ext uri="{FF2B5EF4-FFF2-40B4-BE49-F238E27FC236}">
                <a16:creationId xmlns:a16="http://schemas.microsoft.com/office/drawing/2014/main" id="{25F9D44B-D117-0CB4-8E05-E9ACEA709BE0}"/>
              </a:ext>
            </a:extLst>
          </p:cNvPr>
          <p:cNvSpPr txBox="1"/>
          <p:nvPr/>
        </p:nvSpPr>
        <p:spPr>
          <a:xfrm>
            <a:off x="8542461" y="3953388"/>
            <a:ext cx="2959395"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NZ">
                <a:solidFill>
                  <a:srgbClr val="FFFFFF"/>
                </a:solidFill>
                <a:latin typeface="Calibri"/>
                <a:cs typeface="Arial"/>
              </a:rPr>
              <a:t>Here is a sketch made by Len, planning how the sculpture would work.</a:t>
            </a:r>
            <a:endParaRPr lang="en-US">
              <a:solidFill>
                <a:srgbClr val="000000"/>
              </a:solidFill>
              <a:latin typeface="Arial" panose="020B0604020202020204"/>
              <a:cs typeface="Arial"/>
            </a:endParaRPr>
          </a:p>
          <a:p>
            <a:endParaRPr lang="en-US">
              <a:solidFill>
                <a:srgbClr val="000000"/>
              </a:solidFill>
              <a:latin typeface="Arial" panose="020B0604020202020204"/>
              <a:cs typeface="Arial"/>
            </a:endParaRPr>
          </a:p>
        </p:txBody>
      </p:sp>
      <p:pic>
        <p:nvPicPr>
          <p:cNvPr id="5" name="Picture 4" descr="A drawing of different shapes and sizes of objects&#10;&#10;AI-generated content may be incorrect.">
            <a:extLst>
              <a:ext uri="{FF2B5EF4-FFF2-40B4-BE49-F238E27FC236}">
                <a16:creationId xmlns:a16="http://schemas.microsoft.com/office/drawing/2014/main" id="{4D3E3862-1B09-961A-4774-20003AF91A2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577824" y="3958073"/>
            <a:ext cx="3568401" cy="2232528"/>
          </a:xfrm>
          <a:prstGeom prst="rect">
            <a:avLst/>
          </a:prstGeom>
        </p:spPr>
      </p:pic>
      <p:pic>
        <p:nvPicPr>
          <p:cNvPr id="6" name="Picture 5" descr="A water fountain with lights and a city in the background&#10;&#10;AI-generated content may be incorrect.">
            <a:extLst>
              <a:ext uri="{FF2B5EF4-FFF2-40B4-BE49-F238E27FC236}">
                <a16:creationId xmlns:a16="http://schemas.microsoft.com/office/drawing/2014/main" id="{73E5DC45-BBD3-EC40-7AAD-FCE27CE73707}"/>
              </a:ext>
            </a:extLst>
          </p:cNvPr>
          <p:cNvPicPr>
            <a:picLocks noChangeAspect="1"/>
          </p:cNvPicPr>
          <p:nvPr/>
        </p:nvPicPr>
        <p:blipFill>
          <a:blip r:embed="rId7" cstate="screen">
            <a:extLst>
              <a:ext uri="{28A0092B-C50C-407E-A947-70E740481C1C}">
                <a14:useLocalDpi xmlns:a14="http://schemas.microsoft.com/office/drawing/2010/main"/>
              </a:ext>
            </a:extLst>
          </a:blip>
          <a:srcRect l="-407"/>
          <a:stretch>
            <a:fillRect/>
          </a:stretch>
        </p:blipFill>
        <p:spPr>
          <a:xfrm>
            <a:off x="665036" y="1606972"/>
            <a:ext cx="3268054" cy="4585873"/>
          </a:xfrm>
          <a:prstGeom prst="rect">
            <a:avLst/>
          </a:prstGeom>
          <a:ln>
            <a:solidFill>
              <a:schemeClr val="bg1"/>
            </a:solidFill>
          </a:ln>
        </p:spPr>
      </p:pic>
      <p:sp>
        <p:nvSpPr>
          <p:cNvPr id="7" name="TextBox 6">
            <a:extLst>
              <a:ext uri="{FF2B5EF4-FFF2-40B4-BE49-F238E27FC236}">
                <a16:creationId xmlns:a16="http://schemas.microsoft.com/office/drawing/2014/main" id="{2BE4D6B6-7B7C-283B-9DF0-3C72533A3AA9}"/>
              </a:ext>
            </a:extLst>
          </p:cNvPr>
          <p:cNvSpPr txBox="1"/>
          <p:nvPr/>
        </p:nvSpPr>
        <p:spPr>
          <a:xfrm>
            <a:off x="4128920" y="1609108"/>
            <a:ext cx="7686661"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b="0" i="0" u="none" strike="noStrike" baseline="0">
                <a:solidFill>
                  <a:srgbClr val="FFFFFF"/>
                </a:solidFill>
                <a:latin typeface="Calibri"/>
              </a:rPr>
              <a:t>Mak​</a:t>
            </a:r>
            <a:r>
              <a:rPr lang="en-US" sz="1800" b="0" i="0" u="none" strike="noStrike" baseline="0" err="1">
                <a:solidFill>
                  <a:srgbClr val="FFFFFF"/>
                </a:solidFill>
                <a:latin typeface="Calibri"/>
              </a:rPr>
              <a:t>ing</a:t>
            </a:r>
            <a:r>
              <a:rPr lang="en-US" sz="1800" b="0" i="0" u="none" strike="noStrike" baseline="0">
                <a:solidFill>
                  <a:srgbClr val="FFFFFF"/>
                </a:solidFill>
                <a:latin typeface="Calibri"/>
              </a:rPr>
              <a:t> sculpture can be very tricky!</a:t>
            </a:r>
            <a:r>
              <a:rPr lang="en-US">
                <a:solidFill>
                  <a:srgbClr val="FFFFFF"/>
                </a:solidFill>
                <a:latin typeface="Calibri"/>
              </a:rPr>
              <a:t> Here is a sculpture in Wellington called </a:t>
            </a:r>
            <a:r>
              <a:rPr lang="en-US" i="1">
                <a:solidFill>
                  <a:srgbClr val="FFFFFF"/>
                </a:solidFill>
                <a:latin typeface="Calibri"/>
              </a:rPr>
              <a:t>Water Whirler</a:t>
            </a:r>
            <a:r>
              <a:rPr lang="en-US">
                <a:solidFill>
                  <a:srgbClr val="FFFFFF"/>
                </a:solidFill>
                <a:latin typeface="Calibri"/>
              </a:rPr>
              <a:t>. </a:t>
            </a:r>
          </a:p>
          <a:p>
            <a:endParaRPr lang="en-US">
              <a:solidFill>
                <a:srgbClr val="FFFFFF"/>
              </a:solidFill>
              <a:latin typeface="Calibri"/>
              <a:ea typeface="Calibri"/>
              <a:cs typeface="Calibri"/>
            </a:endParaRPr>
          </a:p>
          <a:p>
            <a:pPr algn="ctr"/>
            <a:endParaRPr lang="en-US">
              <a:cs typeface="Arial" panose="020B0604020202020204"/>
            </a:endParaRPr>
          </a:p>
        </p:txBody>
      </p:sp>
      <p:sp>
        <p:nvSpPr>
          <p:cNvPr id="3" name="TextBox 2">
            <a:extLst>
              <a:ext uri="{FF2B5EF4-FFF2-40B4-BE49-F238E27FC236}">
                <a16:creationId xmlns:a16="http://schemas.microsoft.com/office/drawing/2014/main" id="{D7450B8D-DD2D-EE2B-9FCF-D45297CF6962}"/>
              </a:ext>
            </a:extLst>
          </p:cNvPr>
          <p:cNvSpPr txBox="1"/>
          <p:nvPr/>
        </p:nvSpPr>
        <p:spPr>
          <a:xfrm>
            <a:off x="4261408" y="2631931"/>
            <a:ext cx="3881033"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NZ" sz="1800" b="0" i="0" u="none" strike="noStrike" baseline="0">
                <a:solidFill>
                  <a:schemeClr val="accent2"/>
                </a:solidFill>
                <a:latin typeface="Calibri"/>
                <a:ea typeface="Arial"/>
                <a:cs typeface="Arial"/>
              </a:rPr>
              <a:t>What problems </a:t>
            </a:r>
            <a:r>
              <a:rPr lang="en-NZ">
                <a:solidFill>
                  <a:schemeClr val="accent2"/>
                </a:solidFill>
                <a:latin typeface="Calibri"/>
                <a:ea typeface="Arial"/>
                <a:cs typeface="Arial"/>
              </a:rPr>
              <a:t>might need</a:t>
            </a:r>
            <a:r>
              <a:rPr lang="en-NZ" sz="1800" b="0" i="0" u="none" strike="noStrike" baseline="0">
                <a:solidFill>
                  <a:schemeClr val="accent2"/>
                </a:solidFill>
                <a:latin typeface="Calibri"/>
                <a:ea typeface="Arial"/>
                <a:cs typeface="Arial"/>
              </a:rPr>
              <a:t> to be solved to make a sculpture </a:t>
            </a:r>
            <a:r>
              <a:rPr lang="en-NZ">
                <a:solidFill>
                  <a:schemeClr val="accent2"/>
                </a:solidFill>
                <a:latin typeface="Calibri"/>
                <a:ea typeface="Arial"/>
                <a:cs typeface="Arial"/>
              </a:rPr>
              <a:t>like this</a:t>
            </a:r>
            <a:r>
              <a:rPr lang="en-NZ" sz="1800" b="0" i="0" u="none" strike="noStrike" baseline="0">
                <a:solidFill>
                  <a:schemeClr val="accent2"/>
                </a:solidFill>
                <a:latin typeface="Calibri"/>
                <a:ea typeface="Arial"/>
                <a:cs typeface="Arial"/>
              </a:rPr>
              <a:t>?</a:t>
            </a:r>
            <a:r>
              <a:rPr lang="en-US" sz="1800" b="0" i="0" u="none" strike="noStrike" baseline="0">
                <a:solidFill>
                  <a:schemeClr val="accent2"/>
                </a:solidFill>
                <a:latin typeface="Calibri"/>
                <a:ea typeface="Arial"/>
                <a:cs typeface="Arial"/>
              </a:rPr>
              <a:t> </a:t>
            </a:r>
            <a:r>
              <a:rPr lang="en-US" sz="1800" b="0" i="0">
                <a:solidFill>
                  <a:schemeClr val="accent2"/>
                </a:solidFill>
                <a:latin typeface="Calibri"/>
                <a:ea typeface="Arial"/>
                <a:cs typeface="Arial"/>
              </a:rPr>
              <a:t>​</a:t>
            </a:r>
            <a:endParaRPr lang="en-US">
              <a:solidFill>
                <a:schemeClr val="accent2"/>
              </a:solidFill>
            </a:endParaRPr>
          </a:p>
          <a:p>
            <a:pPr algn="l" rtl="0"/>
            <a:r>
              <a:rPr lang="en-US" sz="1800" b="0" i="0">
                <a:solidFill>
                  <a:srgbClr val="000000"/>
                </a:solidFill>
                <a:latin typeface="Arial"/>
                <a:ea typeface="Segoe UI"/>
                <a:cs typeface="Segoe UI"/>
              </a:rPr>
              <a:t>​</a:t>
            </a:r>
          </a:p>
          <a:p>
            <a:pPr algn="ctr"/>
            <a:endParaRPr lang="en-US"/>
          </a:p>
        </p:txBody>
      </p:sp>
      <p:sp>
        <p:nvSpPr>
          <p:cNvPr id="10" name="TextBox 9">
            <a:extLst>
              <a:ext uri="{FF2B5EF4-FFF2-40B4-BE49-F238E27FC236}">
                <a16:creationId xmlns:a16="http://schemas.microsoft.com/office/drawing/2014/main" id="{0A19BABB-F249-A61D-CB4F-63B55E82004E}"/>
              </a:ext>
            </a:extLst>
          </p:cNvPr>
          <p:cNvSpPr txBox="1"/>
          <p:nvPr/>
        </p:nvSpPr>
        <p:spPr>
          <a:xfrm>
            <a:off x="8482631" y="5135428"/>
            <a:ext cx="3344334"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NZ" sz="1800" baseline="0">
                <a:solidFill>
                  <a:schemeClr val="accent2"/>
                </a:solidFill>
                <a:latin typeface="Calibri"/>
                <a:ea typeface="Calibri"/>
                <a:cs typeface="Calibri"/>
              </a:rPr>
              <a:t>How do you think </a:t>
            </a:r>
            <a:r>
              <a:rPr lang="en-NZ">
                <a:solidFill>
                  <a:schemeClr val="accent2"/>
                </a:solidFill>
                <a:latin typeface="Calibri"/>
                <a:ea typeface="Calibri"/>
                <a:cs typeface="Calibri"/>
              </a:rPr>
              <a:t>science </a:t>
            </a:r>
            <a:endParaRPr lang="en-US">
              <a:solidFill>
                <a:schemeClr val="accent2"/>
              </a:solidFill>
              <a:latin typeface="Calibri"/>
              <a:ea typeface="Calibri"/>
              <a:cs typeface="Calibri"/>
            </a:endParaRPr>
          </a:p>
          <a:p>
            <a:r>
              <a:rPr lang="en-NZ">
                <a:solidFill>
                  <a:schemeClr val="accent2"/>
                </a:solidFill>
                <a:latin typeface="Calibri"/>
                <a:ea typeface="Calibri"/>
                <a:cs typeface="Calibri"/>
              </a:rPr>
              <a:t>helped</a:t>
            </a:r>
            <a:r>
              <a:rPr lang="en-NZ" sz="1800" baseline="0">
                <a:solidFill>
                  <a:schemeClr val="accent2"/>
                </a:solidFill>
                <a:latin typeface="Calibri"/>
                <a:ea typeface="Calibri"/>
                <a:cs typeface="Calibri"/>
              </a:rPr>
              <a:t> Len Lye </a:t>
            </a:r>
            <a:r>
              <a:rPr lang="en-NZ">
                <a:solidFill>
                  <a:schemeClr val="accent2"/>
                </a:solidFill>
                <a:latin typeface="Calibri"/>
                <a:ea typeface="Calibri"/>
                <a:cs typeface="Calibri"/>
              </a:rPr>
              <a:t>make sculpture</a:t>
            </a:r>
            <a:r>
              <a:rPr lang="en-NZ" sz="1800" baseline="0">
                <a:solidFill>
                  <a:schemeClr val="accent2"/>
                </a:solidFill>
                <a:latin typeface="Calibri"/>
                <a:ea typeface="Calibri"/>
                <a:cs typeface="Calibri"/>
              </a:rPr>
              <a:t>?</a:t>
            </a:r>
            <a:r>
              <a:rPr lang="en-US" sz="1800">
                <a:solidFill>
                  <a:schemeClr val="accent2"/>
                </a:solidFill>
                <a:latin typeface="Calibri"/>
                <a:ea typeface="Calibri"/>
                <a:cs typeface="Calibri"/>
              </a:rPr>
              <a:t>​</a:t>
            </a:r>
            <a:endParaRPr lang="en-US">
              <a:solidFill>
                <a:schemeClr val="accent2"/>
              </a:solidFill>
              <a:ea typeface="Calibri"/>
              <a:cs typeface="Calibri"/>
            </a:endParaRPr>
          </a:p>
          <a:p>
            <a:pPr algn="ctr" rtl="0"/>
            <a:r>
              <a:rPr lang="en-US" sz="1800">
                <a:latin typeface="Arial"/>
                <a:ea typeface="Segoe UI"/>
                <a:cs typeface="Segoe UI"/>
              </a:rPr>
              <a:t>​</a:t>
            </a:r>
          </a:p>
          <a:p>
            <a:pPr algn="ctr"/>
            <a:endParaRPr lang="en-US"/>
          </a:p>
        </p:txBody>
      </p:sp>
    </p:spTree>
    <p:extLst>
      <p:ext uri="{BB962C8B-B14F-4D97-AF65-F5344CB8AC3E}">
        <p14:creationId xmlns:p14="http://schemas.microsoft.com/office/powerpoint/2010/main" val="787028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1000" fill="hold"/>
                                        <p:tgtEl>
                                          <p:spTgt spid="10"/>
                                        </p:tgtEl>
                                        <p:attrNameLst>
                                          <p:attrName>ppt_w</p:attrName>
                                        </p:attrNameLst>
                                      </p:cBhvr>
                                      <p:tavLst>
                                        <p:tav tm="0">
                                          <p:val>
                                            <p:fltVal val="0"/>
                                          </p:val>
                                        </p:tav>
                                        <p:tav tm="100000">
                                          <p:val>
                                            <p:strVal val="#ppt_w"/>
                                          </p:val>
                                        </p:tav>
                                      </p:tavLst>
                                    </p:anim>
                                    <p:anim calcmode="lin" valueType="num">
                                      <p:cBhvr>
                                        <p:cTn id="20" dur="1000" fill="hold"/>
                                        <p:tgtEl>
                                          <p:spTgt spid="10"/>
                                        </p:tgtEl>
                                        <p:attrNameLst>
                                          <p:attrName>ppt_h</p:attrName>
                                        </p:attrNameLst>
                                      </p:cBhvr>
                                      <p:tavLst>
                                        <p:tav tm="0">
                                          <p:val>
                                            <p:fltVal val="0"/>
                                          </p:val>
                                        </p:tav>
                                        <p:tav tm="100000">
                                          <p:val>
                                            <p:strVal val="#ppt_h"/>
                                          </p:val>
                                        </p:tav>
                                      </p:tavLst>
                                    </p:anim>
                                    <p:anim calcmode="lin" valueType="num">
                                      <p:cBhvr>
                                        <p:cTn id="21" dur="1000" fill="hold"/>
                                        <p:tgtEl>
                                          <p:spTgt spid="10"/>
                                        </p:tgtEl>
                                        <p:attrNameLst>
                                          <p:attrName>style.rotation</p:attrName>
                                        </p:attrNameLst>
                                      </p:cBhvr>
                                      <p:tavLst>
                                        <p:tav tm="0">
                                          <p:val>
                                            <p:fltVal val="90"/>
                                          </p:val>
                                        </p:tav>
                                        <p:tav tm="100000">
                                          <p:val>
                                            <p:fltVal val="0"/>
                                          </p:val>
                                        </p:tav>
                                      </p:tavLst>
                                    </p:anim>
                                    <p:animEffect transition="in" filter="fade">
                                      <p:cBhvr>
                                        <p:cTn id="22"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32C32143-155C-899F-D336-A9E621BCB8EE}"/>
            </a:ext>
          </a:extLst>
        </p:cNvPr>
        <p:cNvGrpSpPr/>
        <p:nvPr/>
      </p:nvGrpSpPr>
      <p:grpSpPr>
        <a:xfrm>
          <a:off x="0" y="0"/>
          <a:ext cx="0" cy="0"/>
          <a:chOff x="0" y="0"/>
          <a:chExt cx="0" cy="0"/>
        </a:xfrm>
      </p:grpSpPr>
      <p:pic>
        <p:nvPicPr>
          <p:cNvPr id="8" name="Picture 7" descr="A white cross pattern on a black background&#10;&#10;AI-generated content may be incorrect.">
            <a:extLst>
              <a:ext uri="{FF2B5EF4-FFF2-40B4-BE49-F238E27FC236}">
                <a16:creationId xmlns:a16="http://schemas.microsoft.com/office/drawing/2014/main" id="{3A644B0E-62CC-C4D7-AA17-898D05F5130C}"/>
              </a:ext>
            </a:extLst>
          </p:cNvPr>
          <p:cNvPicPr>
            <a:picLocks noChangeAspect="1"/>
          </p:cNvPicPr>
          <p:nvPr/>
        </p:nvPicPr>
        <p:blipFill>
          <a:blip r:embed="rId3" cstate="screen">
            <a:alphaModFix amt="20000"/>
            <a:extLst>
              <a:ext uri="{28A0092B-C50C-407E-A947-70E740481C1C}">
                <a14:useLocalDpi xmlns:a14="http://schemas.microsoft.com/office/drawing/2010/main"/>
              </a:ext>
            </a:extLst>
          </a:blip>
          <a:stretch>
            <a:fillRect/>
          </a:stretch>
        </p:blipFill>
        <p:spPr>
          <a:xfrm>
            <a:off x="-1436274" y="4637108"/>
            <a:ext cx="5854997" cy="5931893"/>
          </a:xfrm>
          <a:prstGeom prst="rect">
            <a:avLst/>
          </a:prstGeom>
        </p:spPr>
      </p:pic>
      <p:pic>
        <p:nvPicPr>
          <p:cNvPr id="9" name="Picture 8" descr="A white and tan cross pattern&#10;&#10;AI-generated content may be incorrect.">
            <a:extLst>
              <a:ext uri="{FF2B5EF4-FFF2-40B4-BE49-F238E27FC236}">
                <a16:creationId xmlns:a16="http://schemas.microsoft.com/office/drawing/2014/main" id="{01840377-1E3D-19E8-1821-CBE2AB5CDC38}"/>
              </a:ext>
            </a:extLst>
          </p:cNvPr>
          <p:cNvPicPr/>
          <p:nvPr/>
        </p:nvPicPr>
        <p:blipFill>
          <a:blip r:embed="rId4" cstate="screen">
            <a:alphaModFix amt="20000"/>
            <a:extLst>
              <a:ext uri="{28A0092B-C50C-407E-A947-70E740481C1C}">
                <a14:useLocalDpi xmlns:a14="http://schemas.microsoft.com/office/drawing/2010/main"/>
              </a:ext>
            </a:extLst>
          </a:blip>
          <a:stretch>
            <a:fillRect/>
          </a:stretch>
        </p:blipFill>
        <p:spPr>
          <a:xfrm>
            <a:off x="7484016" y="-1452502"/>
            <a:ext cx="3657552" cy="3657552"/>
          </a:xfrm>
          <a:prstGeom prst="rect">
            <a:avLst/>
          </a:prstGeom>
        </p:spPr>
      </p:pic>
      <p:pic>
        <p:nvPicPr>
          <p:cNvPr id="11" name="Picture 10" descr="A white and tan cross pattern&#10;&#10;AI-generated content may be incorrect.">
            <a:extLst>
              <a:ext uri="{FF2B5EF4-FFF2-40B4-BE49-F238E27FC236}">
                <a16:creationId xmlns:a16="http://schemas.microsoft.com/office/drawing/2014/main" id="{FD5D0426-C84A-34E7-B979-BEA1CE40FF98}"/>
              </a:ext>
            </a:extLst>
          </p:cNvPr>
          <p:cNvPicPr>
            <a:picLocks noGrp="1" noRot="1" noChangeAspect="1" noMove="1" noResize="1" noEditPoints="1" noAdjustHandles="1" noChangeArrowheads="1" noChangeShapeType="1" noCrop="1"/>
          </p:cNvPicPr>
          <p:nvPr/>
        </p:nvPicPr>
        <p:blipFill>
          <a:blip r:embed="rId4">
            <a:alphaModFix amt="25000"/>
            <a:extLst>
              <a:ext uri="{28A0092B-C50C-407E-A947-70E740481C1C}">
                <a14:useLocalDpi xmlns:a14="http://schemas.microsoft.com/office/drawing/2010/main"/>
              </a:ext>
            </a:extLst>
          </a:blip>
          <a:stretch>
            <a:fillRect/>
          </a:stretch>
        </p:blipFill>
        <p:spPr>
          <a:xfrm>
            <a:off x="-1060634" y="7145979"/>
            <a:ext cx="5637965" cy="5637965"/>
          </a:xfrm>
          <a:prstGeom prst="rect">
            <a:avLst/>
          </a:prstGeom>
        </p:spPr>
      </p:pic>
      <p:sp>
        <p:nvSpPr>
          <p:cNvPr id="15" name="Slide Number Placeholder 44">
            <a:extLst>
              <a:ext uri="{FF2B5EF4-FFF2-40B4-BE49-F238E27FC236}">
                <a16:creationId xmlns:a16="http://schemas.microsoft.com/office/drawing/2014/main" id="{0161F5EC-1BB6-72C3-8ABD-B20C5CCD7A2A}"/>
              </a:ext>
            </a:extLst>
          </p:cNvPr>
          <p:cNvSpPr txBox="1">
            <a:spLocks/>
          </p:cNvSpPr>
          <p:nvPr/>
        </p:nvSpPr>
        <p:spPr>
          <a:xfrm>
            <a:off x="10433652" y="6546928"/>
            <a:ext cx="512058" cy="46168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156F7254-0A45-4ADC-9DC5-1B01BF230778}" type="slidenum">
              <a:rPr lang="en-US" sz="998">
                <a:latin typeface="Sofia Pro" pitchFamily="2" charset="0"/>
              </a:rPr>
              <a:pPr/>
              <a:t>11</a:t>
            </a:fld>
            <a:endParaRPr lang="en-US" sz="998">
              <a:latin typeface="Sofia Pro" pitchFamily="2" charset="0"/>
            </a:endParaRPr>
          </a:p>
        </p:txBody>
      </p:sp>
      <p:sp>
        <p:nvSpPr>
          <p:cNvPr id="16" name="TextBox 15">
            <a:extLst>
              <a:ext uri="{FF2B5EF4-FFF2-40B4-BE49-F238E27FC236}">
                <a16:creationId xmlns:a16="http://schemas.microsoft.com/office/drawing/2014/main" id="{C1646A5D-EABB-ADD6-27E3-B8D3F8F2C766}"/>
              </a:ext>
            </a:extLst>
          </p:cNvPr>
          <p:cNvSpPr txBox="1"/>
          <p:nvPr/>
        </p:nvSpPr>
        <p:spPr>
          <a:xfrm>
            <a:off x="6455457" y="765046"/>
            <a:ext cx="4344005" cy="1336354"/>
          </a:xfrm>
          <a:prstGeom prst="rect">
            <a:avLst/>
          </a:prstGeom>
          <a:noFill/>
        </p:spPr>
        <p:txBody>
          <a:bodyPr wrap="square" lIns="91440" tIns="45720" rIns="91440" bIns="45720" rtlCol="0" anchor="t">
            <a:spAutoFit/>
          </a:bodyPr>
          <a:lstStyle/>
          <a:p>
            <a:r>
              <a:rPr lang="en-NZ" sz="4000" b="1">
                <a:solidFill>
                  <a:schemeClr val="accent5"/>
                </a:solidFill>
                <a:latin typeface="Calibri"/>
                <a:ea typeface="Calibri"/>
                <a:cs typeface="Calibri"/>
              </a:rPr>
              <a:t>What do you know </a:t>
            </a:r>
          </a:p>
          <a:p>
            <a:r>
              <a:rPr lang="en-NZ" sz="4000" b="1">
                <a:solidFill>
                  <a:schemeClr val="accent5"/>
                </a:solidFill>
                <a:latin typeface="Calibri"/>
                <a:ea typeface="Calibri"/>
                <a:cs typeface="Calibri"/>
              </a:rPr>
              <a:t>about animation?</a:t>
            </a:r>
            <a:endParaRPr lang="en-NZ" sz="4000" b="1">
              <a:solidFill>
                <a:schemeClr val="accent5"/>
              </a:solidFill>
              <a:latin typeface="Calibri" panose="020F0502020204030204" pitchFamily="34" charset="0"/>
              <a:ea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28B74B4D-44E6-77EC-5780-E6358A36ECCE}"/>
              </a:ext>
            </a:extLst>
          </p:cNvPr>
          <p:cNvSpPr txBox="1"/>
          <p:nvPr/>
        </p:nvSpPr>
        <p:spPr>
          <a:xfrm>
            <a:off x="706874" y="3331917"/>
            <a:ext cx="4909637"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NZ">
                <a:solidFill>
                  <a:schemeClr val="bg1"/>
                </a:solidFill>
                <a:latin typeface="Calibri"/>
                <a:ea typeface="Calibri"/>
                <a:cs typeface="Calibri"/>
              </a:rPr>
              <a:t>Here is one of Len’s movies</a:t>
            </a:r>
          </a:p>
          <a:p>
            <a:endParaRPr lang="en-NZ">
              <a:solidFill>
                <a:srgbClr val="FFFFFF"/>
              </a:solidFill>
              <a:latin typeface="Calibri"/>
              <a:ea typeface="Segoe UI"/>
              <a:cs typeface="Segoe UI"/>
            </a:endParaRPr>
          </a:p>
          <a:p>
            <a:endParaRPr lang="en-NZ">
              <a:solidFill>
                <a:srgbClr val="000000"/>
              </a:solidFill>
              <a:latin typeface="Calibri"/>
              <a:ea typeface="Calibri"/>
              <a:cs typeface="Calibri"/>
            </a:endParaRPr>
          </a:p>
        </p:txBody>
      </p:sp>
      <p:pic>
        <p:nvPicPr>
          <p:cNvPr id="6" name="Picture 5">
            <a:extLst>
              <a:ext uri="{FF2B5EF4-FFF2-40B4-BE49-F238E27FC236}">
                <a16:creationId xmlns:a16="http://schemas.microsoft.com/office/drawing/2014/main" id="{08384307-2A06-0FB5-F4BD-E62D49EF011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394267" y="655735"/>
            <a:ext cx="2775735" cy="1951790"/>
          </a:xfrm>
          <a:prstGeom prst="rect">
            <a:avLst/>
          </a:prstGeom>
        </p:spPr>
      </p:pic>
      <p:pic>
        <p:nvPicPr>
          <p:cNvPr id="12" name="Online Media 11" title="Color Cry - Len Lye (1952)">
            <a:hlinkClick r:id="" action="ppaction://noaction"/>
            <a:extLst>
              <a:ext uri="{FF2B5EF4-FFF2-40B4-BE49-F238E27FC236}">
                <a16:creationId xmlns:a16="http://schemas.microsoft.com/office/drawing/2014/main" id="{CCA75DDF-44B9-B7A8-E64D-D81C359B2034}"/>
              </a:ext>
            </a:extLst>
          </p:cNvPr>
          <p:cNvPicPr>
            <a:picLocks noRot="1" noChangeAspect="1"/>
          </p:cNvPicPr>
          <p:nvPr>
            <a:videoFile r:link="rId1"/>
          </p:nvPr>
        </p:nvPicPr>
        <p:blipFill>
          <a:blip r:embed="rId6"/>
          <a:stretch>
            <a:fillRect/>
          </a:stretch>
        </p:blipFill>
        <p:spPr>
          <a:xfrm>
            <a:off x="5379092" y="2693972"/>
            <a:ext cx="5986297" cy="3399085"/>
          </a:xfrm>
          <a:prstGeom prst="rect">
            <a:avLst/>
          </a:prstGeom>
        </p:spPr>
      </p:pic>
      <p:sp>
        <p:nvSpPr>
          <p:cNvPr id="2" name="TextBox 1">
            <a:extLst>
              <a:ext uri="{FF2B5EF4-FFF2-40B4-BE49-F238E27FC236}">
                <a16:creationId xmlns:a16="http://schemas.microsoft.com/office/drawing/2014/main" id="{CC7BC9DA-B6FC-CE98-B47B-E5BBEC61601B}"/>
              </a:ext>
            </a:extLst>
          </p:cNvPr>
          <p:cNvSpPr txBox="1"/>
          <p:nvPr/>
        </p:nvSpPr>
        <p:spPr>
          <a:xfrm>
            <a:off x="719667" y="3796368"/>
            <a:ext cx="609600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0" rtl="0"/>
            <a:r>
              <a:rPr lang="en-NZ" sz="1800" baseline="0">
                <a:solidFill>
                  <a:schemeClr val="accent4"/>
                </a:solidFill>
                <a:latin typeface="Calibri"/>
                <a:ea typeface="Arial"/>
                <a:cs typeface="Arial"/>
              </a:rPr>
              <a:t>How do you think the animations work?</a:t>
            </a:r>
            <a:r>
              <a:rPr lang="en-US" sz="1800">
                <a:solidFill>
                  <a:schemeClr val="accent4"/>
                </a:solidFill>
                <a:latin typeface="Calibri"/>
                <a:ea typeface="Arial"/>
                <a:cs typeface="Arial"/>
              </a:rPr>
              <a:t>​</a:t>
            </a:r>
            <a:endParaRPr lang="en-US">
              <a:solidFill>
                <a:schemeClr val="accent4"/>
              </a:solidFill>
            </a:endParaRPr>
          </a:p>
          <a:p>
            <a:pPr rtl="0"/>
            <a:r>
              <a:rPr lang="en-NZ" sz="1800">
                <a:latin typeface="Calibri"/>
                <a:ea typeface="Segoe UI"/>
                <a:cs typeface="Segoe UI"/>
              </a:rPr>
              <a:t>​</a:t>
            </a:r>
          </a:p>
          <a:p>
            <a:pPr algn="ctr"/>
            <a:endParaRPr lang="en-US"/>
          </a:p>
        </p:txBody>
      </p:sp>
      <p:sp>
        <p:nvSpPr>
          <p:cNvPr id="3" name="TextBox 2">
            <a:extLst>
              <a:ext uri="{FF2B5EF4-FFF2-40B4-BE49-F238E27FC236}">
                <a16:creationId xmlns:a16="http://schemas.microsoft.com/office/drawing/2014/main" id="{BBA077DD-58EF-E839-8E5E-F8BE0F4CEE67}"/>
              </a:ext>
            </a:extLst>
          </p:cNvPr>
          <p:cNvSpPr txBox="1"/>
          <p:nvPr/>
        </p:nvSpPr>
        <p:spPr>
          <a:xfrm>
            <a:off x="719667" y="4367867"/>
            <a:ext cx="609600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NZ" sz="1800" baseline="0">
                <a:solidFill>
                  <a:schemeClr val="accent4"/>
                </a:solidFill>
                <a:latin typeface="Calibri"/>
                <a:ea typeface="Arial"/>
                <a:cs typeface="Arial"/>
              </a:rPr>
              <a:t>How do the pictures and sounds in </a:t>
            </a:r>
            <a:r>
              <a:rPr lang="en-NZ">
                <a:solidFill>
                  <a:schemeClr val="accent4"/>
                </a:solidFill>
                <a:latin typeface="Calibri"/>
                <a:ea typeface="Arial"/>
                <a:cs typeface="Arial"/>
              </a:rPr>
              <a:t>Len’s</a:t>
            </a:r>
            <a:endParaRPr lang="en-US">
              <a:solidFill>
                <a:schemeClr val="accent4"/>
              </a:solidFill>
              <a:cs typeface="Arial" panose="020B0604020202020204"/>
            </a:endParaRPr>
          </a:p>
          <a:p>
            <a:pPr lvl="0"/>
            <a:r>
              <a:rPr lang="en-NZ">
                <a:solidFill>
                  <a:schemeClr val="accent4"/>
                </a:solidFill>
                <a:latin typeface="Calibri"/>
                <a:ea typeface="Arial"/>
                <a:cs typeface="Arial"/>
              </a:rPr>
              <a:t>movies</a:t>
            </a:r>
            <a:r>
              <a:rPr lang="en-NZ" sz="1800" baseline="0">
                <a:solidFill>
                  <a:schemeClr val="accent4"/>
                </a:solidFill>
                <a:latin typeface="Calibri"/>
                <a:ea typeface="Arial"/>
                <a:cs typeface="Arial"/>
              </a:rPr>
              <a:t> work together?</a:t>
            </a:r>
            <a:r>
              <a:rPr lang="en-US" sz="1800" baseline="0">
                <a:solidFill>
                  <a:schemeClr val="accent4"/>
                </a:solidFill>
                <a:latin typeface="Calibri"/>
                <a:ea typeface="Arial"/>
                <a:cs typeface="Arial"/>
              </a:rPr>
              <a:t>​</a:t>
            </a:r>
            <a:r>
              <a:rPr lang="en-US" sz="1800">
                <a:solidFill>
                  <a:schemeClr val="accent4"/>
                </a:solidFill>
                <a:latin typeface="Calibri"/>
                <a:ea typeface="Arial"/>
                <a:cs typeface="Arial"/>
              </a:rPr>
              <a:t>​</a:t>
            </a:r>
            <a:endParaRPr lang="en-US">
              <a:solidFill>
                <a:schemeClr val="accent4"/>
              </a:solidFill>
              <a:cs typeface="Arial" panose="020B0604020202020204"/>
            </a:endParaRPr>
          </a:p>
          <a:p>
            <a:pPr algn="ctr"/>
            <a:endParaRPr lang="en-US"/>
          </a:p>
        </p:txBody>
      </p:sp>
      <p:sp>
        <p:nvSpPr>
          <p:cNvPr id="5" name="TextBox 4">
            <a:extLst>
              <a:ext uri="{FF2B5EF4-FFF2-40B4-BE49-F238E27FC236}">
                <a16:creationId xmlns:a16="http://schemas.microsoft.com/office/drawing/2014/main" id="{C383F1D3-6524-65B4-5E95-7A6C93184328}"/>
              </a:ext>
            </a:extLst>
          </p:cNvPr>
          <p:cNvSpPr txBox="1"/>
          <p:nvPr/>
        </p:nvSpPr>
        <p:spPr>
          <a:xfrm>
            <a:off x="719666" y="5108701"/>
            <a:ext cx="609600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NZ" sz="1800" b="0" i="0" u="none" strike="noStrike" baseline="0">
                <a:solidFill>
                  <a:schemeClr val="accent4"/>
                </a:solidFill>
                <a:latin typeface="Calibri"/>
                <a:ea typeface="Arial"/>
                <a:cs typeface="Arial"/>
              </a:rPr>
              <a:t>What is different about Len’s </a:t>
            </a:r>
            <a:r>
              <a:rPr lang="en-NZ">
                <a:solidFill>
                  <a:schemeClr val="accent4"/>
                </a:solidFill>
                <a:latin typeface="Calibri"/>
                <a:ea typeface="Arial"/>
                <a:cs typeface="Arial"/>
              </a:rPr>
              <a:t>movies</a:t>
            </a:r>
            <a:endParaRPr lang="en-US">
              <a:solidFill>
                <a:schemeClr val="accent4"/>
              </a:solidFill>
              <a:cs typeface="Arial" panose="020B0604020202020204"/>
            </a:endParaRPr>
          </a:p>
          <a:p>
            <a:pPr lvl="0" algn="l"/>
            <a:r>
              <a:rPr lang="en-NZ">
                <a:solidFill>
                  <a:schemeClr val="accent4"/>
                </a:solidFill>
                <a:latin typeface="Calibri"/>
                <a:ea typeface="Arial"/>
                <a:cs typeface="Arial"/>
              </a:rPr>
              <a:t>compared</a:t>
            </a:r>
            <a:r>
              <a:rPr lang="en-NZ" sz="1800" b="0" i="0" u="none" strike="noStrike" baseline="0">
                <a:solidFill>
                  <a:schemeClr val="accent4"/>
                </a:solidFill>
                <a:latin typeface="Calibri"/>
                <a:ea typeface="Arial"/>
                <a:cs typeface="Arial"/>
              </a:rPr>
              <a:t> to a 'normal’ movie?</a:t>
            </a:r>
            <a:r>
              <a:rPr lang="en-US" sz="1800" b="0" i="0" u="none" strike="noStrike" baseline="0">
                <a:solidFill>
                  <a:schemeClr val="accent4"/>
                </a:solidFill>
                <a:latin typeface="Calibri"/>
                <a:ea typeface="Arial"/>
                <a:cs typeface="Arial"/>
              </a:rPr>
              <a:t> </a:t>
            </a:r>
            <a:r>
              <a:rPr lang="en-US" sz="1800" b="0" i="0">
                <a:solidFill>
                  <a:schemeClr val="accent4"/>
                </a:solidFill>
                <a:latin typeface="Calibri"/>
                <a:ea typeface="Arial"/>
                <a:cs typeface="Arial"/>
              </a:rPr>
              <a:t>​</a:t>
            </a:r>
            <a:endParaRPr lang="en-US">
              <a:solidFill>
                <a:schemeClr val="accent4"/>
              </a:solidFill>
              <a:cs typeface="Arial" panose="020B0604020202020204"/>
            </a:endParaRPr>
          </a:p>
          <a:p>
            <a:pPr algn="ctr"/>
            <a:endParaRPr lang="en-US"/>
          </a:p>
        </p:txBody>
      </p:sp>
    </p:spTree>
    <p:extLst>
      <p:ext uri="{BB962C8B-B14F-4D97-AF65-F5344CB8AC3E}">
        <p14:creationId xmlns:p14="http://schemas.microsoft.com/office/powerpoint/2010/main" val="1679025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1000" fill="hold"/>
                                        <p:tgtEl>
                                          <p:spTgt spid="3"/>
                                        </p:tgtEl>
                                        <p:attrNameLst>
                                          <p:attrName>ppt_w</p:attrName>
                                        </p:attrNameLst>
                                      </p:cBhvr>
                                      <p:tavLst>
                                        <p:tav tm="0">
                                          <p:val>
                                            <p:fltVal val="0"/>
                                          </p:val>
                                        </p:tav>
                                        <p:tav tm="100000">
                                          <p:val>
                                            <p:strVal val="#ppt_w"/>
                                          </p:val>
                                        </p:tav>
                                      </p:tavLst>
                                    </p:anim>
                                    <p:anim calcmode="lin" valueType="num">
                                      <p:cBhvr>
                                        <p:cTn id="16" dur="1000" fill="hold"/>
                                        <p:tgtEl>
                                          <p:spTgt spid="3"/>
                                        </p:tgtEl>
                                        <p:attrNameLst>
                                          <p:attrName>ppt_h</p:attrName>
                                        </p:attrNameLst>
                                      </p:cBhvr>
                                      <p:tavLst>
                                        <p:tav tm="0">
                                          <p:val>
                                            <p:fltVal val="0"/>
                                          </p:val>
                                        </p:tav>
                                        <p:tav tm="100000">
                                          <p:val>
                                            <p:strVal val="#ppt_h"/>
                                          </p:val>
                                        </p:tav>
                                      </p:tavLst>
                                    </p:anim>
                                    <p:anim calcmode="lin" valueType="num">
                                      <p:cBhvr>
                                        <p:cTn id="17" dur="1000" fill="hold"/>
                                        <p:tgtEl>
                                          <p:spTgt spid="3"/>
                                        </p:tgtEl>
                                        <p:attrNameLst>
                                          <p:attrName>style.rotation</p:attrName>
                                        </p:attrNameLst>
                                      </p:cBhvr>
                                      <p:tavLst>
                                        <p:tav tm="0">
                                          <p:val>
                                            <p:fltVal val="90"/>
                                          </p:val>
                                        </p:tav>
                                        <p:tav tm="100000">
                                          <p:val>
                                            <p:fltVal val="0"/>
                                          </p:val>
                                        </p:tav>
                                      </p:tavLst>
                                    </p:anim>
                                    <p:animEffect transition="in" filter="fade">
                                      <p:cBhvr>
                                        <p:cTn id="18" dur="10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1000" fill="hold"/>
                                        <p:tgtEl>
                                          <p:spTgt spid="5"/>
                                        </p:tgtEl>
                                        <p:attrNameLst>
                                          <p:attrName>ppt_w</p:attrName>
                                        </p:attrNameLst>
                                      </p:cBhvr>
                                      <p:tavLst>
                                        <p:tav tm="0">
                                          <p:val>
                                            <p:fltVal val="0"/>
                                          </p:val>
                                        </p:tav>
                                        <p:tav tm="100000">
                                          <p:val>
                                            <p:strVal val="#ppt_w"/>
                                          </p:val>
                                        </p:tav>
                                      </p:tavLst>
                                    </p:anim>
                                    <p:anim calcmode="lin" valueType="num">
                                      <p:cBhvr>
                                        <p:cTn id="24" dur="1000" fill="hold"/>
                                        <p:tgtEl>
                                          <p:spTgt spid="5"/>
                                        </p:tgtEl>
                                        <p:attrNameLst>
                                          <p:attrName>ppt_h</p:attrName>
                                        </p:attrNameLst>
                                      </p:cBhvr>
                                      <p:tavLst>
                                        <p:tav tm="0">
                                          <p:val>
                                            <p:fltVal val="0"/>
                                          </p:val>
                                        </p:tav>
                                        <p:tav tm="100000">
                                          <p:val>
                                            <p:strVal val="#ppt_h"/>
                                          </p:val>
                                        </p:tav>
                                      </p:tavLst>
                                    </p:anim>
                                    <p:anim calcmode="lin" valueType="num">
                                      <p:cBhvr>
                                        <p:cTn id="25" dur="1000" fill="hold"/>
                                        <p:tgtEl>
                                          <p:spTgt spid="5"/>
                                        </p:tgtEl>
                                        <p:attrNameLst>
                                          <p:attrName>style.rotation</p:attrName>
                                        </p:attrNameLst>
                                      </p:cBhvr>
                                      <p:tavLst>
                                        <p:tav tm="0">
                                          <p:val>
                                            <p:fltVal val="90"/>
                                          </p:val>
                                        </p:tav>
                                        <p:tav tm="100000">
                                          <p:val>
                                            <p:fltVal val="0"/>
                                          </p:val>
                                        </p:tav>
                                      </p:tavLst>
                                    </p:anim>
                                    <p:animEffect transition="in" filter="fade">
                                      <p:cBhvr>
                                        <p:cTn id="2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4C72E506-A4B6-E580-5EB8-6947F60D8FA4}"/>
            </a:ext>
          </a:extLst>
        </p:cNvPr>
        <p:cNvGrpSpPr/>
        <p:nvPr/>
      </p:nvGrpSpPr>
      <p:grpSpPr>
        <a:xfrm>
          <a:off x="0" y="0"/>
          <a:ext cx="0" cy="0"/>
          <a:chOff x="0" y="0"/>
          <a:chExt cx="0" cy="0"/>
        </a:xfrm>
      </p:grpSpPr>
      <p:pic>
        <p:nvPicPr>
          <p:cNvPr id="8" name="Picture 7" descr="A white cross pattern on a black background&#10;&#10;AI-generated content may be incorrect.">
            <a:extLst>
              <a:ext uri="{FF2B5EF4-FFF2-40B4-BE49-F238E27FC236}">
                <a16:creationId xmlns:a16="http://schemas.microsoft.com/office/drawing/2014/main" id="{B3C787FF-3D9E-9DFA-859F-503A6D619567}"/>
              </a:ext>
            </a:extLst>
          </p:cNvPr>
          <p:cNvPicPr>
            <a:picLocks noChangeAspect="1"/>
          </p:cNvPicPr>
          <p:nvPr/>
        </p:nvPicPr>
        <p:blipFill>
          <a:blip r:embed="rId4" cstate="screen">
            <a:alphaModFix amt="20000"/>
            <a:extLst>
              <a:ext uri="{28A0092B-C50C-407E-A947-70E740481C1C}">
                <a14:useLocalDpi xmlns:a14="http://schemas.microsoft.com/office/drawing/2010/main"/>
              </a:ext>
            </a:extLst>
          </a:blip>
          <a:stretch>
            <a:fillRect/>
          </a:stretch>
        </p:blipFill>
        <p:spPr>
          <a:xfrm>
            <a:off x="-1422906" y="4530161"/>
            <a:ext cx="5854997" cy="5931893"/>
          </a:xfrm>
          <a:prstGeom prst="rect">
            <a:avLst/>
          </a:prstGeom>
        </p:spPr>
      </p:pic>
      <p:pic>
        <p:nvPicPr>
          <p:cNvPr id="9" name="Picture 8" descr="A white and tan cross pattern&#10;&#10;AI-generated content may be incorrect.">
            <a:extLst>
              <a:ext uri="{FF2B5EF4-FFF2-40B4-BE49-F238E27FC236}">
                <a16:creationId xmlns:a16="http://schemas.microsoft.com/office/drawing/2014/main" id="{A1DA7442-BC48-0205-186E-163386EEAD70}"/>
              </a:ext>
            </a:extLst>
          </p:cNvPr>
          <p:cNvPicPr/>
          <p:nvPr/>
        </p:nvPicPr>
        <p:blipFill>
          <a:blip r:embed="rId5" cstate="screen">
            <a:alphaModFix amt="20000"/>
            <a:extLst>
              <a:ext uri="{28A0092B-C50C-407E-A947-70E740481C1C}">
                <a14:useLocalDpi xmlns:a14="http://schemas.microsoft.com/office/drawing/2010/main"/>
              </a:ext>
            </a:extLst>
          </a:blip>
          <a:stretch>
            <a:fillRect/>
          </a:stretch>
        </p:blipFill>
        <p:spPr>
          <a:xfrm>
            <a:off x="8715785" y="-936109"/>
            <a:ext cx="3657552" cy="3657552"/>
          </a:xfrm>
          <a:prstGeom prst="rect">
            <a:avLst/>
          </a:prstGeom>
        </p:spPr>
      </p:pic>
      <p:pic>
        <p:nvPicPr>
          <p:cNvPr id="11" name="Picture 10" descr="A white and tan cross pattern&#10;&#10;AI-generated content may be incorrect.">
            <a:extLst>
              <a:ext uri="{FF2B5EF4-FFF2-40B4-BE49-F238E27FC236}">
                <a16:creationId xmlns:a16="http://schemas.microsoft.com/office/drawing/2014/main" id="{2337B14E-CEBB-84F5-4B52-A0201AEE4BA5}"/>
              </a:ext>
            </a:extLst>
          </p:cNvPr>
          <p:cNvPicPr>
            <a:picLocks noGrp="1" noRot="1" noChangeAspect="1" noMove="1" noResize="1" noEditPoints="1" noAdjustHandles="1" noChangeArrowheads="1" noChangeShapeType="1" noCrop="1"/>
          </p:cNvPicPr>
          <p:nvPr/>
        </p:nvPicPr>
        <p:blipFill>
          <a:blip r:embed="rId5">
            <a:alphaModFix amt="25000"/>
            <a:extLst>
              <a:ext uri="{28A0092B-C50C-407E-A947-70E740481C1C}">
                <a14:useLocalDpi xmlns:a14="http://schemas.microsoft.com/office/drawing/2010/main"/>
              </a:ext>
            </a:extLst>
          </a:blip>
          <a:stretch>
            <a:fillRect/>
          </a:stretch>
        </p:blipFill>
        <p:spPr>
          <a:xfrm>
            <a:off x="-1060634" y="7145979"/>
            <a:ext cx="5637965" cy="5637965"/>
          </a:xfrm>
          <a:prstGeom prst="rect">
            <a:avLst/>
          </a:prstGeom>
        </p:spPr>
      </p:pic>
      <p:sp>
        <p:nvSpPr>
          <p:cNvPr id="15" name="Slide Number Placeholder 44">
            <a:extLst>
              <a:ext uri="{FF2B5EF4-FFF2-40B4-BE49-F238E27FC236}">
                <a16:creationId xmlns:a16="http://schemas.microsoft.com/office/drawing/2014/main" id="{EBE340A4-D24E-2C03-C6FE-77222A001480}"/>
              </a:ext>
            </a:extLst>
          </p:cNvPr>
          <p:cNvSpPr txBox="1">
            <a:spLocks/>
          </p:cNvSpPr>
          <p:nvPr/>
        </p:nvSpPr>
        <p:spPr>
          <a:xfrm>
            <a:off x="10433652" y="6546928"/>
            <a:ext cx="512058" cy="46168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156F7254-0A45-4ADC-9DC5-1B01BF230778}" type="slidenum">
              <a:rPr lang="en-US" sz="998">
                <a:latin typeface="Sofia Pro" pitchFamily="2" charset="0"/>
              </a:rPr>
              <a:pPr/>
              <a:t>12</a:t>
            </a:fld>
            <a:endParaRPr lang="en-US" sz="998">
              <a:latin typeface="Sofia Pro" pitchFamily="2" charset="0"/>
            </a:endParaRPr>
          </a:p>
        </p:txBody>
      </p:sp>
      <p:sp>
        <p:nvSpPr>
          <p:cNvPr id="16" name="TextBox 15">
            <a:extLst>
              <a:ext uri="{FF2B5EF4-FFF2-40B4-BE49-F238E27FC236}">
                <a16:creationId xmlns:a16="http://schemas.microsoft.com/office/drawing/2014/main" id="{F9147DA5-78B2-FD66-DAB2-93F78DC7910D}"/>
              </a:ext>
            </a:extLst>
          </p:cNvPr>
          <p:cNvSpPr txBox="1"/>
          <p:nvPr/>
        </p:nvSpPr>
        <p:spPr>
          <a:xfrm>
            <a:off x="7800265" y="1130556"/>
            <a:ext cx="4058477" cy="630942"/>
          </a:xfrm>
          <a:prstGeom prst="rect">
            <a:avLst/>
          </a:prstGeom>
          <a:noFill/>
        </p:spPr>
        <p:txBody>
          <a:bodyPr wrap="square" lIns="91440" tIns="45720" rIns="91440" bIns="45720" rtlCol="0" anchor="t">
            <a:spAutoFit/>
          </a:bodyPr>
          <a:lstStyle/>
          <a:p>
            <a:pPr>
              <a:lnSpc>
                <a:spcPts val="2053"/>
              </a:lnSpc>
            </a:pPr>
            <a:endParaRPr lang="en-NZ">
              <a:solidFill>
                <a:schemeClr val="bg1"/>
              </a:solidFill>
              <a:latin typeface="Calibri"/>
              <a:ea typeface="Calibri"/>
              <a:cs typeface="Calibri"/>
            </a:endParaRPr>
          </a:p>
          <a:p>
            <a:pPr>
              <a:lnSpc>
                <a:spcPts val="2053"/>
              </a:lnSpc>
            </a:pPr>
            <a:endParaRPr lang="en-NZ" sz="1814">
              <a:solidFill>
                <a:schemeClr val="bg1"/>
              </a:solidFill>
              <a:latin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8B751B70-4456-C179-299D-1E910E0F458E}"/>
              </a:ext>
            </a:extLst>
          </p:cNvPr>
          <p:cNvSpPr txBox="1"/>
          <p:nvPr/>
        </p:nvSpPr>
        <p:spPr>
          <a:xfrm>
            <a:off x="431006" y="389236"/>
            <a:ext cx="611357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NZ" sz="3600" b="1">
                <a:solidFill>
                  <a:srgbClr val="DDBD31"/>
                </a:solidFill>
                <a:latin typeface="Calibri"/>
                <a:ea typeface="Calibri"/>
                <a:cs typeface="Calibri"/>
              </a:rPr>
              <a:t>Nature Inspired</a:t>
            </a:r>
            <a:r>
              <a:rPr sz="3600" b="0" i="0">
                <a:solidFill>
                  <a:srgbClr val="DDBD31"/>
                </a:solidFill>
                <a:latin typeface="Calibri"/>
                <a:ea typeface="Calibri"/>
                <a:cs typeface="Calibri"/>
              </a:rPr>
              <a:t>​</a:t>
            </a:r>
            <a:endParaRPr lang="en-US" sz="3600">
              <a:solidFill>
                <a:srgbClr val="DDBD31"/>
              </a:solidFill>
              <a:cs typeface="Arial"/>
            </a:endParaRPr>
          </a:p>
        </p:txBody>
      </p:sp>
      <p:sp>
        <p:nvSpPr>
          <p:cNvPr id="3" name="TextBox 2">
            <a:extLst>
              <a:ext uri="{FF2B5EF4-FFF2-40B4-BE49-F238E27FC236}">
                <a16:creationId xmlns:a16="http://schemas.microsoft.com/office/drawing/2014/main" id="{1898222B-EBA8-4BA0-C66E-D6D8CDA048AD}"/>
              </a:ext>
            </a:extLst>
          </p:cNvPr>
          <p:cNvSpPr txBox="1"/>
          <p:nvPr/>
        </p:nvSpPr>
        <p:spPr>
          <a:xfrm>
            <a:off x="515535" y="5648638"/>
            <a:ext cx="576953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b="0" i="0">
                <a:solidFill>
                  <a:schemeClr val="bg1"/>
                </a:solidFill>
                <a:latin typeface="Calibri"/>
                <a:ea typeface="Segoe UI"/>
                <a:cs typeface="Segoe UI"/>
              </a:rPr>
              <a:t>​</a:t>
            </a:r>
            <a:r>
              <a:rPr lang="en-US">
                <a:solidFill>
                  <a:schemeClr val="bg1"/>
                </a:solidFill>
                <a:latin typeface="Calibri"/>
                <a:ea typeface="Calibri"/>
                <a:cs typeface="Calibri"/>
              </a:rPr>
              <a:t>In this batik painting </a:t>
            </a:r>
            <a:r>
              <a:rPr lang="en-US" sz="1800" b="0" i="0">
                <a:solidFill>
                  <a:schemeClr val="bg1"/>
                </a:solidFill>
                <a:latin typeface="Calibri"/>
                <a:ea typeface="Calibri"/>
                <a:cs typeface="Calibri"/>
              </a:rPr>
              <a:t>and drawing </a:t>
            </a:r>
            <a:r>
              <a:rPr lang="en-US">
                <a:solidFill>
                  <a:schemeClr val="bg1"/>
                </a:solidFill>
                <a:latin typeface="Calibri"/>
                <a:ea typeface="Calibri"/>
                <a:cs typeface="Calibri"/>
              </a:rPr>
              <a:t>you can see how Len wasinspired </a:t>
            </a:r>
            <a:r>
              <a:rPr lang="en-US" sz="1800" b="0" i="0">
                <a:solidFill>
                  <a:schemeClr val="bg1"/>
                </a:solidFill>
                <a:latin typeface="Calibri"/>
                <a:ea typeface="Calibri"/>
                <a:cs typeface="Calibri"/>
              </a:rPr>
              <a:t>by nature</a:t>
            </a:r>
            <a:r>
              <a:rPr lang="en-US">
                <a:solidFill>
                  <a:schemeClr val="bg1"/>
                </a:solidFill>
                <a:latin typeface="Calibri"/>
                <a:ea typeface="Calibri"/>
                <a:cs typeface="Calibri"/>
              </a:rPr>
              <a:t>.</a:t>
            </a:r>
            <a:endParaRPr lang="en-US" sz="1800" b="0" i="0">
              <a:solidFill>
                <a:schemeClr val="bg1"/>
              </a:solidFill>
              <a:latin typeface="Calibri"/>
              <a:ea typeface="Segoe UI"/>
              <a:cs typeface="Segoe UI"/>
            </a:endParaRPr>
          </a:p>
        </p:txBody>
      </p:sp>
      <p:pic>
        <p:nvPicPr>
          <p:cNvPr id="5" name="Picture 4" descr="A close-up of some sketches&#10;&#10;AI-generated content may be incorrect.">
            <a:extLst>
              <a:ext uri="{FF2B5EF4-FFF2-40B4-BE49-F238E27FC236}">
                <a16:creationId xmlns:a16="http://schemas.microsoft.com/office/drawing/2014/main" id="{46AE9E86-CEEB-A0AB-FF67-DD20921C0AE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290232" y="4490818"/>
            <a:ext cx="3482198" cy="2045371"/>
          </a:xfrm>
          <a:prstGeom prst="rect">
            <a:avLst/>
          </a:prstGeom>
          <a:ln>
            <a:solidFill>
              <a:schemeClr val="bg1"/>
            </a:solidFill>
          </a:ln>
        </p:spPr>
      </p:pic>
      <p:pic>
        <p:nvPicPr>
          <p:cNvPr id="12" name="Picture 11" descr="A painting on a wall&#10;&#10;AI-generated content may be incorrect.">
            <a:extLst>
              <a:ext uri="{FF2B5EF4-FFF2-40B4-BE49-F238E27FC236}">
                <a16:creationId xmlns:a16="http://schemas.microsoft.com/office/drawing/2014/main" id="{FFCBB802-DD62-9DCC-1FBE-7E40FB6EA5CD}"/>
              </a:ext>
            </a:extLst>
          </p:cNvPr>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a:xfrm>
            <a:off x="600064" y="1354666"/>
            <a:ext cx="5675025" cy="3982221"/>
          </a:xfrm>
          <a:prstGeom prst="rect">
            <a:avLst/>
          </a:prstGeom>
          <a:ln>
            <a:solidFill>
              <a:schemeClr val="bg1"/>
            </a:solidFill>
          </a:ln>
        </p:spPr>
      </p:pic>
      <p:sp>
        <p:nvSpPr>
          <p:cNvPr id="6" name="TextBox 5">
            <a:extLst>
              <a:ext uri="{FF2B5EF4-FFF2-40B4-BE49-F238E27FC236}">
                <a16:creationId xmlns:a16="http://schemas.microsoft.com/office/drawing/2014/main" id="{23E3C044-911C-D10C-8D7A-13C814C0C791}"/>
              </a:ext>
            </a:extLst>
          </p:cNvPr>
          <p:cNvSpPr txBox="1"/>
          <p:nvPr/>
        </p:nvSpPr>
        <p:spPr>
          <a:xfrm>
            <a:off x="6553008" y="1263265"/>
            <a:ext cx="5195454"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solidFill>
                  <a:schemeClr val="bg1"/>
                </a:solidFill>
                <a:latin typeface="Calibri"/>
                <a:ea typeface="Calibri"/>
                <a:cs typeface="Calibri"/>
              </a:rPr>
              <a:t>Len Lye created art about nature such as life cycles, space, water cycles, amoeba, and wave action.</a:t>
            </a:r>
          </a:p>
        </p:txBody>
      </p:sp>
      <p:pic>
        <p:nvPicPr>
          <p:cNvPr id="10" name="ES_Weather, Storm, Thunderstorm, Rain, Various Lightning Strikes - Epidemic Sound">
            <a:hlinkClick r:id="" action="ppaction://media"/>
            <a:extLst>
              <a:ext uri="{FF2B5EF4-FFF2-40B4-BE49-F238E27FC236}">
                <a16:creationId xmlns:a16="http://schemas.microsoft.com/office/drawing/2014/main" id="{7D2A81B5-9D2E-9491-B544-B44E398CC99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119716" y="3606511"/>
            <a:ext cx="730250" cy="730250"/>
          </a:xfrm>
          <a:prstGeom prst="rect">
            <a:avLst/>
          </a:prstGeom>
        </p:spPr>
      </p:pic>
      <p:sp>
        <p:nvSpPr>
          <p:cNvPr id="13" name="TextBox 12">
            <a:extLst>
              <a:ext uri="{FF2B5EF4-FFF2-40B4-BE49-F238E27FC236}">
                <a16:creationId xmlns:a16="http://schemas.microsoft.com/office/drawing/2014/main" id="{1627AB97-DD2D-58C0-6F1F-D96EF2059E34}"/>
              </a:ext>
            </a:extLst>
          </p:cNvPr>
          <p:cNvSpPr txBox="1"/>
          <p:nvPr/>
        </p:nvSpPr>
        <p:spPr>
          <a:xfrm>
            <a:off x="6551775" y="3350447"/>
            <a:ext cx="5299363" cy="98488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rtl="0"/>
            <a:r>
              <a:rPr lang="en-US" sz="2000" b="0" i="0" u="none" strike="noStrike" baseline="0">
                <a:solidFill>
                  <a:schemeClr val="accent2"/>
                </a:solidFill>
                <a:latin typeface="Calibri"/>
                <a:ea typeface="Segoe UI"/>
                <a:cs typeface="Segoe UI"/>
              </a:rPr>
              <a:t>We experience nature through our 5 senses.</a:t>
            </a:r>
            <a:r>
              <a:rPr lang="en-US" sz="2000" b="0" i="0">
                <a:solidFill>
                  <a:schemeClr val="accent2"/>
                </a:solidFill>
                <a:latin typeface="Calibri"/>
                <a:ea typeface="Segoe UI"/>
                <a:cs typeface="Segoe UI"/>
              </a:rPr>
              <a:t>​</a:t>
            </a:r>
          </a:p>
          <a:p>
            <a:pPr algn="l" rtl="0"/>
            <a:r>
              <a:rPr lang="en-US" sz="2000" b="0" i="0" u="none" strike="noStrike" baseline="0">
                <a:solidFill>
                  <a:schemeClr val="accent2"/>
                </a:solidFill>
                <a:latin typeface="Calibri"/>
                <a:ea typeface="Segoe UI"/>
                <a:cs typeface="Segoe UI"/>
              </a:rPr>
              <a:t>Draw this sound from nature. </a:t>
            </a:r>
          </a:p>
          <a:p>
            <a:pPr algn="ctr"/>
            <a:endParaRPr lang="en-US"/>
          </a:p>
        </p:txBody>
      </p:sp>
      <p:sp>
        <p:nvSpPr>
          <p:cNvPr id="14" name="TextBox 13">
            <a:extLst>
              <a:ext uri="{FF2B5EF4-FFF2-40B4-BE49-F238E27FC236}">
                <a16:creationId xmlns:a16="http://schemas.microsoft.com/office/drawing/2014/main" id="{A4E12A4F-D392-450F-0A0C-22C0850F756A}"/>
              </a:ext>
            </a:extLst>
          </p:cNvPr>
          <p:cNvSpPr txBox="1"/>
          <p:nvPr/>
        </p:nvSpPr>
        <p:spPr>
          <a:xfrm>
            <a:off x="6551776" y="2503206"/>
            <a:ext cx="6096000" cy="67710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NZ" sz="2000" b="0" i="0" u="none" strike="noStrike" baseline="0">
                <a:solidFill>
                  <a:schemeClr val="accent2"/>
                </a:solidFill>
                <a:latin typeface="Calibri"/>
              </a:rPr>
              <a:t>What creative ways to draw have you tried?</a:t>
            </a:r>
            <a:endParaRPr lang="en-US">
              <a:solidFill>
                <a:schemeClr val="accent2"/>
              </a:solidFill>
            </a:endParaRPr>
          </a:p>
          <a:p>
            <a:pPr algn="ctr"/>
            <a:endParaRPr lang="en-US"/>
          </a:p>
        </p:txBody>
      </p:sp>
    </p:spTree>
    <p:extLst>
      <p:ext uri="{BB962C8B-B14F-4D97-AF65-F5344CB8AC3E}">
        <p14:creationId xmlns:p14="http://schemas.microsoft.com/office/powerpoint/2010/main" val="3062228462"/>
      </p:ext>
    </p:extLst>
  </p:cSld>
  <p:clrMapOvr>
    <a:masterClrMapping/>
  </p:clrMapOvr>
  <mc:AlternateContent xmlns:mc="http://schemas.openxmlformats.org/markup-compatibility/2006" xmlns:p14="http://schemas.microsoft.com/office/powerpoint/2010/main">
    <mc:Choice Requires="p14">
      <p:transition spd="slow" p14:dur="4750">
        <p14:reveal/>
      </p:transition>
    </mc:Choice>
    <mc:Fallback xmlns="">
      <p:transition spd="slow">
        <p:fade/>
      </p:transition>
    </mc:Fallback>
  </mc:AlternateContent>
  <p:timing>
    <p:tnLst>
      <p:par>
        <p:cTn id="1" dur="indefinite" restart="never" nodeType="tmRoot">
          <p:childTnLst>
            <p:audio>
              <p:cMediaNode>
                <p:cTn id="2" fill="hold" display="0">
                  <p:stCondLst>
                    <p:cond delay="indefinite"/>
                  </p:stCondLst>
                  <p:endCondLst>
                    <p:cond evt="onStopAudio" delay="0">
                      <p:tgtEl>
                        <p:sldTgt/>
                      </p:tgtEl>
                    </p:cond>
                  </p:endCondLst>
                </p:cTn>
                <p:tgtEl>
                  <p:spTgt spid="10"/>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C2511C77-3BCC-6884-DD00-C2E244D6FDD8}"/>
            </a:ext>
          </a:extLst>
        </p:cNvPr>
        <p:cNvGrpSpPr/>
        <p:nvPr/>
      </p:nvGrpSpPr>
      <p:grpSpPr>
        <a:xfrm>
          <a:off x="0" y="0"/>
          <a:ext cx="0" cy="0"/>
          <a:chOff x="0" y="0"/>
          <a:chExt cx="0" cy="0"/>
        </a:xfrm>
      </p:grpSpPr>
      <p:pic>
        <p:nvPicPr>
          <p:cNvPr id="8" name="Picture 7" descr="A white cross pattern on a black background&#10;&#10;AI-generated content may be incorrect.">
            <a:extLst>
              <a:ext uri="{FF2B5EF4-FFF2-40B4-BE49-F238E27FC236}">
                <a16:creationId xmlns:a16="http://schemas.microsoft.com/office/drawing/2014/main" id="{50A33044-0B77-E7A9-8727-A66F81836DF0}"/>
              </a:ext>
            </a:extLst>
          </p:cNvPr>
          <p:cNvPicPr>
            <a:picLocks noChangeAspect="1"/>
          </p:cNvPicPr>
          <p:nvPr/>
        </p:nvPicPr>
        <p:blipFill>
          <a:blip r:embed="rId4" cstate="screen">
            <a:alphaModFix amt="20000"/>
            <a:extLst>
              <a:ext uri="{28A0092B-C50C-407E-A947-70E740481C1C}">
                <a14:useLocalDpi xmlns:a14="http://schemas.microsoft.com/office/drawing/2010/main"/>
              </a:ext>
            </a:extLst>
          </a:blip>
          <a:stretch>
            <a:fillRect/>
          </a:stretch>
        </p:blipFill>
        <p:spPr>
          <a:xfrm>
            <a:off x="-1422906" y="4530161"/>
            <a:ext cx="5854997" cy="5931893"/>
          </a:xfrm>
          <a:prstGeom prst="rect">
            <a:avLst/>
          </a:prstGeom>
        </p:spPr>
      </p:pic>
      <p:pic>
        <p:nvPicPr>
          <p:cNvPr id="9" name="Picture 8" descr="A white and tan cross pattern&#10;&#10;AI-generated content may be incorrect.">
            <a:extLst>
              <a:ext uri="{FF2B5EF4-FFF2-40B4-BE49-F238E27FC236}">
                <a16:creationId xmlns:a16="http://schemas.microsoft.com/office/drawing/2014/main" id="{41391C8D-3315-80C6-D90F-80A955446059}"/>
              </a:ext>
            </a:extLst>
          </p:cNvPr>
          <p:cNvPicPr/>
          <p:nvPr/>
        </p:nvPicPr>
        <p:blipFill>
          <a:blip r:embed="rId5" cstate="screen">
            <a:alphaModFix amt="20000"/>
            <a:extLst>
              <a:ext uri="{28A0092B-C50C-407E-A947-70E740481C1C}">
                <a14:useLocalDpi xmlns:a14="http://schemas.microsoft.com/office/drawing/2010/main"/>
              </a:ext>
            </a:extLst>
          </a:blip>
          <a:stretch>
            <a:fillRect/>
          </a:stretch>
        </p:blipFill>
        <p:spPr>
          <a:xfrm>
            <a:off x="7484016" y="-1452502"/>
            <a:ext cx="3657552" cy="3657552"/>
          </a:xfrm>
          <a:prstGeom prst="rect">
            <a:avLst/>
          </a:prstGeom>
        </p:spPr>
      </p:pic>
      <p:pic>
        <p:nvPicPr>
          <p:cNvPr id="11" name="Picture 10" descr="A white and tan cross pattern&#10;&#10;AI-generated content may be incorrect.">
            <a:extLst>
              <a:ext uri="{FF2B5EF4-FFF2-40B4-BE49-F238E27FC236}">
                <a16:creationId xmlns:a16="http://schemas.microsoft.com/office/drawing/2014/main" id="{3C8E563D-8B2E-78D7-EB75-698B8FC764DE}"/>
              </a:ext>
            </a:extLst>
          </p:cNvPr>
          <p:cNvPicPr>
            <a:picLocks noGrp="1" noRot="1" noChangeAspect="1" noMove="1" noResize="1" noEditPoints="1" noAdjustHandles="1" noChangeArrowheads="1" noChangeShapeType="1" noCrop="1"/>
          </p:cNvPicPr>
          <p:nvPr/>
        </p:nvPicPr>
        <p:blipFill>
          <a:blip r:embed="rId5">
            <a:alphaModFix amt="25000"/>
            <a:extLst>
              <a:ext uri="{28A0092B-C50C-407E-A947-70E740481C1C}">
                <a14:useLocalDpi xmlns:a14="http://schemas.microsoft.com/office/drawing/2010/main"/>
              </a:ext>
            </a:extLst>
          </a:blip>
          <a:stretch>
            <a:fillRect/>
          </a:stretch>
        </p:blipFill>
        <p:spPr>
          <a:xfrm>
            <a:off x="-1060634" y="7145979"/>
            <a:ext cx="5637965" cy="5637965"/>
          </a:xfrm>
          <a:prstGeom prst="rect">
            <a:avLst/>
          </a:prstGeom>
        </p:spPr>
      </p:pic>
      <p:sp>
        <p:nvSpPr>
          <p:cNvPr id="15" name="Slide Number Placeholder 44">
            <a:extLst>
              <a:ext uri="{FF2B5EF4-FFF2-40B4-BE49-F238E27FC236}">
                <a16:creationId xmlns:a16="http://schemas.microsoft.com/office/drawing/2014/main" id="{40097B48-7A35-24E9-47BE-9B76B4A5C197}"/>
              </a:ext>
            </a:extLst>
          </p:cNvPr>
          <p:cNvSpPr txBox="1">
            <a:spLocks/>
          </p:cNvSpPr>
          <p:nvPr/>
        </p:nvSpPr>
        <p:spPr>
          <a:xfrm>
            <a:off x="10433652" y="6546928"/>
            <a:ext cx="512058" cy="46168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156F7254-0A45-4ADC-9DC5-1B01BF230778}" type="slidenum">
              <a:rPr lang="en-US" sz="998">
                <a:latin typeface="Sofia Pro" pitchFamily="2" charset="0"/>
              </a:rPr>
              <a:pPr/>
              <a:t>13</a:t>
            </a:fld>
            <a:endParaRPr lang="en-US" sz="998">
              <a:latin typeface="Sofia Pro" pitchFamily="2" charset="0"/>
            </a:endParaRPr>
          </a:p>
        </p:txBody>
      </p:sp>
      <p:sp>
        <p:nvSpPr>
          <p:cNvPr id="16" name="TextBox 15">
            <a:extLst>
              <a:ext uri="{FF2B5EF4-FFF2-40B4-BE49-F238E27FC236}">
                <a16:creationId xmlns:a16="http://schemas.microsoft.com/office/drawing/2014/main" id="{9F5F8628-9E90-74A5-03AD-B3E8AC3B873C}"/>
              </a:ext>
            </a:extLst>
          </p:cNvPr>
          <p:cNvSpPr txBox="1"/>
          <p:nvPr/>
        </p:nvSpPr>
        <p:spPr>
          <a:xfrm>
            <a:off x="3972509" y="1495101"/>
            <a:ext cx="5185651" cy="630942"/>
          </a:xfrm>
          <a:prstGeom prst="rect">
            <a:avLst/>
          </a:prstGeom>
          <a:noFill/>
        </p:spPr>
        <p:txBody>
          <a:bodyPr wrap="square" lIns="91440" tIns="45720" rIns="91440" bIns="45720" rtlCol="0" anchor="t">
            <a:spAutoFit/>
          </a:bodyPr>
          <a:lstStyle/>
          <a:p>
            <a:pPr>
              <a:lnSpc>
                <a:spcPts val="2053"/>
              </a:lnSpc>
            </a:pPr>
            <a:r>
              <a:rPr lang="en-NZ" sz="2000">
                <a:solidFill>
                  <a:schemeClr val="bg1"/>
                </a:solidFill>
                <a:latin typeface="Calibri"/>
                <a:ea typeface="Calibri"/>
                <a:cs typeface="Calibri"/>
              </a:rPr>
              <a:t>Here Len uses light and dark to create 3D form</a:t>
            </a:r>
          </a:p>
          <a:p>
            <a:pPr marL="285750" indent="-285750">
              <a:lnSpc>
                <a:spcPts val="2053"/>
              </a:lnSpc>
              <a:buFont typeface="Arial"/>
              <a:buChar char="•"/>
            </a:pPr>
            <a:endParaRPr lang="en-NZ" sz="2000">
              <a:solidFill>
                <a:schemeClr val="bg1"/>
              </a:solidFill>
              <a:latin typeface="Calibri"/>
              <a:ea typeface="Calibri"/>
              <a:cs typeface="Calibri"/>
            </a:endParaRPr>
          </a:p>
        </p:txBody>
      </p:sp>
      <p:pic>
        <p:nvPicPr>
          <p:cNvPr id="10" name="Picture 9" descr="A red line drawing of a brain&#10;&#10;AI-generated content may be incorrect.">
            <a:extLst>
              <a:ext uri="{FF2B5EF4-FFF2-40B4-BE49-F238E27FC236}">
                <a16:creationId xmlns:a16="http://schemas.microsoft.com/office/drawing/2014/main" id="{5D46ED10-36D2-ADAB-8171-61C041C0EE1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914180" y="4338199"/>
            <a:ext cx="1185730" cy="1185730"/>
          </a:xfrm>
          <a:prstGeom prst="rect">
            <a:avLst/>
          </a:prstGeom>
        </p:spPr>
      </p:pic>
      <p:pic>
        <p:nvPicPr>
          <p:cNvPr id="14" name="Picture 13" descr="A light bulb with rays of light coming out of it&#10;&#10;AI-generated content may be incorrect.">
            <a:extLst>
              <a:ext uri="{FF2B5EF4-FFF2-40B4-BE49-F238E27FC236}">
                <a16:creationId xmlns:a16="http://schemas.microsoft.com/office/drawing/2014/main" id="{250AF638-D485-E978-6F17-A7BE0F94608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365549" y="6016463"/>
            <a:ext cx="588012" cy="644397"/>
          </a:xfrm>
          <a:prstGeom prst="rect">
            <a:avLst/>
          </a:prstGeom>
        </p:spPr>
      </p:pic>
      <p:sp>
        <p:nvSpPr>
          <p:cNvPr id="2" name="TextBox 1">
            <a:extLst>
              <a:ext uri="{FF2B5EF4-FFF2-40B4-BE49-F238E27FC236}">
                <a16:creationId xmlns:a16="http://schemas.microsoft.com/office/drawing/2014/main" id="{61A78621-EC61-D7BB-395D-9E6BF69487E3}"/>
              </a:ext>
            </a:extLst>
          </p:cNvPr>
          <p:cNvSpPr txBox="1"/>
          <p:nvPr/>
        </p:nvSpPr>
        <p:spPr>
          <a:xfrm>
            <a:off x="687323" y="560764"/>
            <a:ext cx="4242487" cy="98488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NZ" sz="4000" b="1" i="0" u="none" strike="noStrike">
                <a:solidFill>
                  <a:srgbClr val="009473"/>
                </a:solidFill>
                <a:latin typeface="Calibri"/>
              </a:rPr>
              <a:t>Light and Dark</a:t>
            </a:r>
            <a:r>
              <a:rPr sz="3600" b="0" i="0">
                <a:solidFill>
                  <a:srgbClr val="000000"/>
                </a:solidFill>
                <a:latin typeface="Calibri"/>
                <a:ea typeface="Calibri"/>
                <a:cs typeface="Calibri"/>
              </a:rPr>
              <a:t>​</a:t>
            </a:r>
            <a:endParaRPr lang="en-US" sz="3600"/>
          </a:p>
          <a:p>
            <a:pPr algn="ctr"/>
            <a:endParaRPr lang="en-US"/>
          </a:p>
        </p:txBody>
      </p:sp>
      <p:sp>
        <p:nvSpPr>
          <p:cNvPr id="3" name="TextBox 2">
            <a:extLst>
              <a:ext uri="{FF2B5EF4-FFF2-40B4-BE49-F238E27FC236}">
                <a16:creationId xmlns:a16="http://schemas.microsoft.com/office/drawing/2014/main" id="{E6781D95-B993-9C37-AF3F-03F32F79F7DC}"/>
              </a:ext>
            </a:extLst>
          </p:cNvPr>
          <p:cNvSpPr txBox="1"/>
          <p:nvPr/>
        </p:nvSpPr>
        <p:spPr>
          <a:xfrm>
            <a:off x="4800381" y="2130270"/>
            <a:ext cx="5633271" cy="160043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NZ" sz="2000">
                <a:solidFill>
                  <a:schemeClr val="bg1"/>
                </a:solidFill>
                <a:latin typeface="Calibri"/>
                <a:ea typeface="Calibri"/>
                <a:cs typeface="Calibri"/>
              </a:rPr>
              <a:t>What ways can you show light and shade using a pencil? </a:t>
            </a:r>
          </a:p>
          <a:p>
            <a:pPr marL="285750" indent="-285750">
              <a:buFont typeface="Arial"/>
              <a:buChar char="•"/>
            </a:pPr>
            <a:endParaRPr lang="en-NZ" sz="2000">
              <a:solidFill>
                <a:schemeClr val="bg1"/>
              </a:solidFill>
              <a:latin typeface="Calibri"/>
              <a:ea typeface="Calibri"/>
              <a:cs typeface="Calibri"/>
            </a:endParaRPr>
          </a:p>
          <a:p>
            <a:endParaRPr lang="en-NZ" sz="2000">
              <a:solidFill>
                <a:schemeClr val="bg1"/>
              </a:solidFill>
              <a:latin typeface="Calibri"/>
              <a:ea typeface="Calibri"/>
              <a:cs typeface="Calibri"/>
            </a:endParaRPr>
          </a:p>
          <a:p>
            <a:pPr algn="ctr"/>
            <a:endParaRPr lang="en-US"/>
          </a:p>
        </p:txBody>
      </p:sp>
      <p:pic>
        <p:nvPicPr>
          <p:cNvPr id="5" name="Picture 4" descr="A silhouette of a person&amp;#39;s head&#10;&#10;AI-generated content may be incorrect.">
            <a:extLst>
              <a:ext uri="{FF2B5EF4-FFF2-40B4-BE49-F238E27FC236}">
                <a16:creationId xmlns:a16="http://schemas.microsoft.com/office/drawing/2014/main" id="{87143681-0F70-7363-CE15-086B6C77DF2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87323" y="1580258"/>
            <a:ext cx="3073696" cy="3743716"/>
          </a:xfrm>
          <a:prstGeom prst="rect">
            <a:avLst/>
          </a:prstGeom>
        </p:spPr>
      </p:pic>
      <p:pic>
        <p:nvPicPr>
          <p:cNvPr id="6" name="Picture 5" descr="A light on a pedestal&#10;&#10;AI-generated content may be incorrect.">
            <a:extLst>
              <a:ext uri="{FF2B5EF4-FFF2-40B4-BE49-F238E27FC236}">
                <a16:creationId xmlns:a16="http://schemas.microsoft.com/office/drawing/2014/main" id="{C62AE6A5-3FE0-5F10-B939-944FBF9ABD58}"/>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073700" y="2796121"/>
            <a:ext cx="2454344" cy="3754299"/>
          </a:xfrm>
          <a:prstGeom prst="rect">
            <a:avLst/>
          </a:prstGeom>
        </p:spPr>
      </p:pic>
      <p:pic>
        <p:nvPicPr>
          <p:cNvPr id="4" name="Closeup moving water" descr="Closeup moving water">
            <a:hlinkClick r:id="" action="ppaction://media"/>
            <a:extLst>
              <a:ext uri="{FF2B5EF4-FFF2-40B4-BE49-F238E27FC236}">
                <a16:creationId xmlns:a16="http://schemas.microsoft.com/office/drawing/2014/main" id="{13B6DAB8-3642-C6CD-A549-E0E652E0588D}"/>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8945033" y="5024967"/>
            <a:ext cx="2313517" cy="1316567"/>
          </a:xfrm>
          <a:prstGeom prst="rect">
            <a:avLst/>
          </a:prstGeom>
        </p:spPr>
      </p:pic>
      <p:sp>
        <p:nvSpPr>
          <p:cNvPr id="12" name="TextBox 11">
            <a:extLst>
              <a:ext uri="{FF2B5EF4-FFF2-40B4-BE49-F238E27FC236}">
                <a16:creationId xmlns:a16="http://schemas.microsoft.com/office/drawing/2014/main" id="{C9CBC5FE-79B8-8ABB-7F70-77C324AE30EB}"/>
              </a:ext>
            </a:extLst>
          </p:cNvPr>
          <p:cNvSpPr txBox="1"/>
          <p:nvPr/>
        </p:nvSpPr>
        <p:spPr>
          <a:xfrm>
            <a:off x="6154173" y="3124170"/>
            <a:ext cx="6841670" cy="984885"/>
          </a:xfrm>
          <a:prstGeom prst="rect">
            <a:avLst/>
          </a:prstGeom>
          <a:noFill/>
        </p:spPr>
        <p:txBody>
          <a:bodyPr wrap="square">
            <a:spAutoFit/>
          </a:bodyPr>
          <a:lstStyle/>
          <a:p>
            <a:r>
              <a:rPr lang="en-NZ" sz="2000">
                <a:solidFill>
                  <a:schemeClr val="bg1"/>
                </a:solidFill>
                <a:latin typeface="Calibri"/>
                <a:ea typeface="Calibri"/>
                <a:cs typeface="Calibri"/>
              </a:rPr>
              <a:t>Try shining more than one torch on an object. </a:t>
            </a:r>
          </a:p>
          <a:p>
            <a:r>
              <a:rPr lang="en-NZ" sz="2000">
                <a:solidFill>
                  <a:schemeClr val="bg1"/>
                </a:solidFill>
                <a:latin typeface="Calibri"/>
                <a:ea typeface="Calibri"/>
                <a:cs typeface="Calibri"/>
              </a:rPr>
              <a:t>What do you notice about the shadows?</a:t>
            </a:r>
            <a:r>
              <a:rPr lang="en-NZ" sz="2000">
                <a:solidFill>
                  <a:srgbClr val="000000"/>
                </a:solidFill>
                <a:latin typeface="Calibri"/>
                <a:ea typeface="Calibri"/>
                <a:cs typeface="Calibri"/>
              </a:rPr>
              <a:t> </a:t>
            </a:r>
          </a:p>
          <a:p>
            <a:r>
              <a:rPr lang="en-NZ" sz="1800">
                <a:solidFill>
                  <a:schemeClr val="bg1"/>
                </a:solidFill>
                <a:latin typeface="Calibri"/>
                <a:ea typeface="Calibri"/>
                <a:cs typeface="Calibri"/>
              </a:rPr>
              <a:t> </a:t>
            </a:r>
          </a:p>
        </p:txBody>
      </p:sp>
      <p:sp>
        <p:nvSpPr>
          <p:cNvPr id="17" name="TextBox 16">
            <a:extLst>
              <a:ext uri="{FF2B5EF4-FFF2-40B4-BE49-F238E27FC236}">
                <a16:creationId xmlns:a16="http://schemas.microsoft.com/office/drawing/2014/main" id="{C44B1023-DDE5-54D0-015A-451C9B86ADEF}"/>
              </a:ext>
            </a:extLst>
          </p:cNvPr>
          <p:cNvSpPr txBox="1"/>
          <p:nvPr/>
        </p:nvSpPr>
        <p:spPr>
          <a:xfrm>
            <a:off x="6840725" y="4280989"/>
            <a:ext cx="5468567" cy="400110"/>
          </a:xfrm>
          <a:prstGeom prst="rect">
            <a:avLst/>
          </a:prstGeom>
          <a:noFill/>
        </p:spPr>
        <p:txBody>
          <a:bodyPr wrap="square">
            <a:spAutoFit/>
          </a:bodyPr>
          <a:lstStyle/>
          <a:p>
            <a:r>
              <a:rPr lang="en-NZ" sz="2000">
                <a:solidFill>
                  <a:schemeClr val="bg1"/>
                </a:solidFill>
                <a:latin typeface="Calibri"/>
                <a:ea typeface="Calibri"/>
                <a:cs typeface="Calibri"/>
              </a:rPr>
              <a:t>What patterns of light can you see on the water?</a:t>
            </a:r>
          </a:p>
        </p:txBody>
      </p:sp>
      <p:pic>
        <p:nvPicPr>
          <p:cNvPr id="24" name="Picture 23">
            <a:extLst>
              <a:ext uri="{FF2B5EF4-FFF2-40B4-BE49-F238E27FC236}">
                <a16:creationId xmlns:a16="http://schemas.microsoft.com/office/drawing/2014/main" id="{C240237C-80B2-9E9A-5BA5-ED0E15377557}"/>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9158160" y="454314"/>
            <a:ext cx="1083239" cy="866592"/>
          </a:xfrm>
          <a:prstGeom prst="rect">
            <a:avLst/>
          </a:prstGeom>
        </p:spPr>
      </p:pic>
    </p:spTree>
    <p:extLst>
      <p:ext uri="{BB962C8B-B14F-4D97-AF65-F5344CB8AC3E}">
        <p14:creationId xmlns:p14="http://schemas.microsoft.com/office/powerpoint/2010/main" val="761101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mute="1">
                <p:cTn id="19" repeatCount="indefinite" fill="hold" display="0">
                  <p:stCondLst>
                    <p:cond delay="indefinite"/>
                  </p:stCondLst>
                </p:cTn>
                <p:tgtEl>
                  <p:spTgt spid="4"/>
                </p:tgtEl>
              </p:cMediaNode>
            </p:video>
          </p:childTnLst>
        </p:cTn>
      </p:par>
    </p:tnLst>
    <p:bldLst>
      <p:bldP spid="3" grpId="0"/>
      <p:bldP spid="12" grpId="0"/>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98A8C4AD-343D-6503-1A1D-70A7881A99D5}"/>
            </a:ext>
          </a:extLst>
        </p:cNvPr>
        <p:cNvGrpSpPr/>
        <p:nvPr/>
      </p:nvGrpSpPr>
      <p:grpSpPr>
        <a:xfrm>
          <a:off x="0" y="0"/>
          <a:ext cx="0" cy="0"/>
          <a:chOff x="0" y="0"/>
          <a:chExt cx="0" cy="0"/>
        </a:xfrm>
      </p:grpSpPr>
      <p:pic>
        <p:nvPicPr>
          <p:cNvPr id="24" name="Picture 23" descr="A blue text on a black background&#10;&#10;AI-generated content may be incorrect.">
            <a:extLst>
              <a:ext uri="{FF2B5EF4-FFF2-40B4-BE49-F238E27FC236}">
                <a16:creationId xmlns:a16="http://schemas.microsoft.com/office/drawing/2014/main" id="{CD8F1434-5733-7CF6-8A9B-263ED4538B0C}"/>
              </a:ext>
            </a:extLst>
          </p:cNvPr>
          <p:cNvPicPr>
            <a:picLocks noChangeAspect="1"/>
          </p:cNvPicPr>
          <p:nvPr/>
        </p:nvPicPr>
        <p:blipFill>
          <a:blip r:embed="rId5" cstate="screen">
            <a:extLst>
              <a:ext uri="{28A0092B-C50C-407E-A947-70E740481C1C}">
                <a14:useLocalDpi xmlns:a14="http://schemas.microsoft.com/office/drawing/2010/main"/>
              </a:ext>
            </a:extLst>
          </a:blip>
          <a:srcRect t="-617"/>
          <a:stretch>
            <a:fillRect/>
          </a:stretch>
        </p:blipFill>
        <p:spPr>
          <a:xfrm rot="-840000">
            <a:off x="8405230" y="3475451"/>
            <a:ext cx="1327014" cy="1267562"/>
          </a:xfrm>
          <a:prstGeom prst="rect">
            <a:avLst/>
          </a:prstGeom>
        </p:spPr>
      </p:pic>
      <p:pic>
        <p:nvPicPr>
          <p:cNvPr id="8" name="Picture 7" descr="A white cross pattern on a black background&#10;&#10;AI-generated content may be incorrect.">
            <a:extLst>
              <a:ext uri="{FF2B5EF4-FFF2-40B4-BE49-F238E27FC236}">
                <a16:creationId xmlns:a16="http://schemas.microsoft.com/office/drawing/2014/main" id="{6133BFFC-612B-BBCE-AB8E-97B0A9E746B5}"/>
              </a:ext>
            </a:extLst>
          </p:cNvPr>
          <p:cNvPicPr>
            <a:picLocks noChangeAspect="1"/>
          </p:cNvPicPr>
          <p:nvPr/>
        </p:nvPicPr>
        <p:blipFill>
          <a:blip r:embed="rId6" cstate="screen">
            <a:alphaModFix amt="20000"/>
            <a:extLst>
              <a:ext uri="{28A0092B-C50C-407E-A947-70E740481C1C}">
                <a14:useLocalDpi xmlns:a14="http://schemas.microsoft.com/office/drawing/2010/main"/>
              </a:ext>
            </a:extLst>
          </a:blip>
          <a:stretch>
            <a:fillRect/>
          </a:stretch>
        </p:blipFill>
        <p:spPr>
          <a:xfrm>
            <a:off x="-1877432" y="4944583"/>
            <a:ext cx="5854997" cy="5931893"/>
          </a:xfrm>
          <a:prstGeom prst="rect">
            <a:avLst/>
          </a:prstGeom>
        </p:spPr>
      </p:pic>
      <p:pic>
        <p:nvPicPr>
          <p:cNvPr id="9" name="Picture 8" descr="A white and tan cross pattern&#10;&#10;AI-generated content may be incorrect.">
            <a:extLst>
              <a:ext uri="{FF2B5EF4-FFF2-40B4-BE49-F238E27FC236}">
                <a16:creationId xmlns:a16="http://schemas.microsoft.com/office/drawing/2014/main" id="{C64D497F-07AE-9D57-2ECD-76E7CF43AA0B}"/>
              </a:ext>
            </a:extLst>
          </p:cNvPr>
          <p:cNvPicPr/>
          <p:nvPr/>
        </p:nvPicPr>
        <p:blipFill>
          <a:blip r:embed="rId7" cstate="screen">
            <a:alphaModFix amt="20000"/>
            <a:extLst>
              <a:ext uri="{28A0092B-C50C-407E-A947-70E740481C1C}">
                <a14:useLocalDpi xmlns:a14="http://schemas.microsoft.com/office/drawing/2010/main"/>
              </a:ext>
            </a:extLst>
          </a:blip>
          <a:stretch>
            <a:fillRect/>
          </a:stretch>
        </p:blipFill>
        <p:spPr>
          <a:xfrm>
            <a:off x="8366332" y="-1465870"/>
            <a:ext cx="3657552" cy="3657552"/>
          </a:xfrm>
          <a:prstGeom prst="rect">
            <a:avLst/>
          </a:prstGeom>
        </p:spPr>
      </p:pic>
      <p:pic>
        <p:nvPicPr>
          <p:cNvPr id="11" name="Picture 10" descr="A white and tan cross pattern&#10;&#10;AI-generated content may be incorrect.">
            <a:extLst>
              <a:ext uri="{FF2B5EF4-FFF2-40B4-BE49-F238E27FC236}">
                <a16:creationId xmlns:a16="http://schemas.microsoft.com/office/drawing/2014/main" id="{AE494546-C95B-AAF6-7C80-17B714D8E4AE}"/>
              </a:ext>
            </a:extLst>
          </p:cNvPr>
          <p:cNvPicPr>
            <a:picLocks noGrp="1" noRot="1" noChangeAspect="1" noMove="1" noResize="1" noEditPoints="1" noAdjustHandles="1" noChangeArrowheads="1" noChangeShapeType="1" noCrop="1"/>
          </p:cNvPicPr>
          <p:nvPr/>
        </p:nvPicPr>
        <p:blipFill>
          <a:blip r:embed="rId7">
            <a:alphaModFix amt="25000"/>
            <a:extLst>
              <a:ext uri="{28A0092B-C50C-407E-A947-70E740481C1C}">
                <a14:useLocalDpi xmlns:a14="http://schemas.microsoft.com/office/drawing/2010/main"/>
              </a:ext>
            </a:extLst>
          </a:blip>
          <a:stretch>
            <a:fillRect/>
          </a:stretch>
        </p:blipFill>
        <p:spPr>
          <a:xfrm>
            <a:off x="-1060634" y="7145979"/>
            <a:ext cx="5637965" cy="5637965"/>
          </a:xfrm>
          <a:prstGeom prst="rect">
            <a:avLst/>
          </a:prstGeom>
        </p:spPr>
      </p:pic>
      <p:sp>
        <p:nvSpPr>
          <p:cNvPr id="15" name="Slide Number Placeholder 44">
            <a:extLst>
              <a:ext uri="{FF2B5EF4-FFF2-40B4-BE49-F238E27FC236}">
                <a16:creationId xmlns:a16="http://schemas.microsoft.com/office/drawing/2014/main" id="{DD6C0CC1-E791-A311-BFAE-6A7225EBFF3B}"/>
              </a:ext>
            </a:extLst>
          </p:cNvPr>
          <p:cNvSpPr txBox="1">
            <a:spLocks/>
          </p:cNvSpPr>
          <p:nvPr/>
        </p:nvSpPr>
        <p:spPr>
          <a:xfrm>
            <a:off x="10433652" y="6546928"/>
            <a:ext cx="512058" cy="46168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156F7254-0A45-4ADC-9DC5-1B01BF230778}" type="slidenum">
              <a:rPr lang="en-US" sz="998">
                <a:latin typeface="Sofia Pro" pitchFamily="2" charset="0"/>
              </a:rPr>
              <a:pPr/>
              <a:t>14</a:t>
            </a:fld>
            <a:endParaRPr lang="en-US" sz="998">
              <a:latin typeface="Sofia Pro" pitchFamily="2" charset="0"/>
            </a:endParaRPr>
          </a:p>
        </p:txBody>
      </p:sp>
      <p:sp>
        <p:nvSpPr>
          <p:cNvPr id="2" name="TextBox 1">
            <a:extLst>
              <a:ext uri="{FF2B5EF4-FFF2-40B4-BE49-F238E27FC236}">
                <a16:creationId xmlns:a16="http://schemas.microsoft.com/office/drawing/2014/main" id="{C0D3A5D7-ED66-DEC0-FD8D-C82B0CE4D7E8}"/>
              </a:ext>
            </a:extLst>
          </p:cNvPr>
          <p:cNvSpPr txBox="1"/>
          <p:nvPr/>
        </p:nvSpPr>
        <p:spPr>
          <a:xfrm>
            <a:off x="500669" y="513114"/>
            <a:ext cx="6005631" cy="98488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NZ" sz="3600" b="1" i="0" u="none" strike="noStrike">
                <a:solidFill>
                  <a:srgbClr val="F64463"/>
                </a:solidFill>
                <a:latin typeface="Calibri"/>
                <a:ea typeface="Segoe UI"/>
                <a:cs typeface="Segoe UI"/>
              </a:rPr>
              <a:t>Dance, </a:t>
            </a:r>
            <a:r>
              <a:rPr lang="en-NZ" sz="3600" b="1" i="0" strike="noStrike">
                <a:solidFill>
                  <a:srgbClr val="F64463"/>
                </a:solidFill>
                <a:latin typeface="Calibri"/>
                <a:ea typeface="Segoe UI"/>
                <a:cs typeface="Segoe UI"/>
              </a:rPr>
              <a:t>sound</a:t>
            </a:r>
            <a:r>
              <a:rPr lang="en-NZ" sz="3600" b="1" i="0" u="none" strike="noStrike">
                <a:solidFill>
                  <a:srgbClr val="F64463"/>
                </a:solidFill>
                <a:latin typeface="Calibri"/>
                <a:ea typeface="Segoe UI"/>
                <a:cs typeface="Segoe UI"/>
              </a:rPr>
              <a:t> and </a:t>
            </a:r>
            <a:r>
              <a:rPr lang="en-NZ" sz="3600" b="1">
                <a:solidFill>
                  <a:srgbClr val="F64463"/>
                </a:solidFill>
                <a:latin typeface="Calibri"/>
                <a:ea typeface="Segoe UI"/>
                <a:cs typeface="Segoe UI"/>
              </a:rPr>
              <a:t>word ideas</a:t>
            </a:r>
            <a:r>
              <a:rPr lang="en-NZ" sz="4000" b="1" i="0" u="none" strike="noStrike">
                <a:solidFill>
                  <a:srgbClr val="F64463"/>
                </a:solidFill>
                <a:latin typeface="Calibri"/>
                <a:ea typeface="Segoe UI"/>
                <a:cs typeface="Segoe UI"/>
              </a:rPr>
              <a:t> </a:t>
            </a:r>
            <a:r>
              <a:rPr sz="4000" b="0" i="0">
                <a:solidFill>
                  <a:srgbClr val="F64463"/>
                </a:solidFill>
                <a:latin typeface="Calibri"/>
                <a:ea typeface="Calibri"/>
                <a:cs typeface="Calibri"/>
              </a:rPr>
              <a:t>​</a:t>
            </a:r>
            <a:endParaRPr lang="en-US" sz="4000">
              <a:solidFill>
                <a:srgbClr val="F64463"/>
              </a:solidFill>
              <a:cs typeface="Arial"/>
            </a:endParaRPr>
          </a:p>
          <a:p>
            <a:pPr algn="ctr"/>
            <a:endParaRPr lang="en-US">
              <a:solidFill>
                <a:srgbClr val="F64463"/>
              </a:solidFill>
            </a:endParaRPr>
          </a:p>
        </p:txBody>
      </p:sp>
      <p:pic>
        <p:nvPicPr>
          <p:cNvPr id="5" name="Picture 4" descr="A black and white sign with white text&#10;&#10;AI-generated content may be incorrect.">
            <a:extLst>
              <a:ext uri="{FF2B5EF4-FFF2-40B4-BE49-F238E27FC236}">
                <a16:creationId xmlns:a16="http://schemas.microsoft.com/office/drawing/2014/main" id="{D113C572-C77A-AF4F-A0EF-05FFF5ABF4AF}"/>
              </a:ext>
            </a:extLst>
          </p:cNvPr>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a:xfrm rot="720000">
            <a:off x="5957611" y="5338453"/>
            <a:ext cx="1602653" cy="1220530"/>
          </a:xfrm>
          <a:prstGeom prst="rect">
            <a:avLst/>
          </a:prstGeom>
        </p:spPr>
      </p:pic>
      <p:pic>
        <p:nvPicPr>
          <p:cNvPr id="20" name="Picture 19" descr="A group of people in a dark room&#10;&#10;AI-generated content may be incorrect.">
            <a:extLst>
              <a:ext uri="{FF2B5EF4-FFF2-40B4-BE49-F238E27FC236}">
                <a16:creationId xmlns:a16="http://schemas.microsoft.com/office/drawing/2014/main" id="{9B581C94-D79D-E395-A28B-3D3CEC626939}"/>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014293" y="397891"/>
            <a:ext cx="4299480" cy="2930309"/>
          </a:xfrm>
          <a:prstGeom prst="rect">
            <a:avLst/>
          </a:prstGeom>
          <a:ln>
            <a:noFill/>
          </a:ln>
        </p:spPr>
      </p:pic>
      <p:pic>
        <p:nvPicPr>
          <p:cNvPr id="21" name="Picture 20" descr="A yellow text on a black background&#10;&#10;AI-generated content may be incorrect.">
            <a:extLst>
              <a:ext uri="{FF2B5EF4-FFF2-40B4-BE49-F238E27FC236}">
                <a16:creationId xmlns:a16="http://schemas.microsoft.com/office/drawing/2014/main" id="{BB133E74-CC87-547B-10D9-583BBA0DA04F}"/>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9942173" y="3367803"/>
            <a:ext cx="2743200" cy="1919361"/>
          </a:xfrm>
          <a:prstGeom prst="rect">
            <a:avLst/>
          </a:prstGeom>
        </p:spPr>
      </p:pic>
      <p:sp>
        <p:nvSpPr>
          <p:cNvPr id="4" name="TextBox 3">
            <a:extLst>
              <a:ext uri="{FF2B5EF4-FFF2-40B4-BE49-F238E27FC236}">
                <a16:creationId xmlns:a16="http://schemas.microsoft.com/office/drawing/2014/main" id="{446D4769-A06A-F35E-E855-FC5F6D7D3FFA}"/>
              </a:ext>
            </a:extLst>
          </p:cNvPr>
          <p:cNvSpPr txBox="1"/>
          <p:nvPr/>
        </p:nvSpPr>
        <p:spPr>
          <a:xfrm>
            <a:off x="494063" y="1307320"/>
            <a:ext cx="6096000" cy="160043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solidFill>
                  <a:schemeClr val="bg1"/>
                </a:solidFill>
                <a:latin typeface="Calibri"/>
                <a:ea typeface="Calibri"/>
                <a:cs typeface="Calibri"/>
              </a:rPr>
              <a:t>Len was inspired by sound and movement in the world around him.</a:t>
            </a:r>
          </a:p>
          <a:p>
            <a:endParaRPr lang="en-US" sz="2000">
              <a:solidFill>
                <a:schemeClr val="bg1"/>
              </a:solidFill>
              <a:latin typeface="Calibri"/>
              <a:ea typeface="Calibri"/>
              <a:cs typeface="Calibri"/>
            </a:endParaRPr>
          </a:p>
          <a:p>
            <a:r>
              <a:rPr lang="en-NZ" sz="2000">
                <a:solidFill>
                  <a:schemeClr val="bg1"/>
                </a:solidFill>
                <a:latin typeface="Calibri"/>
                <a:ea typeface="Calibri"/>
                <a:cs typeface="Calibri"/>
              </a:rPr>
              <a:t>What can you use to inspire your own dance moves?</a:t>
            </a:r>
          </a:p>
          <a:p>
            <a:endParaRPr lang="en-US">
              <a:solidFill>
                <a:schemeClr val="bg1"/>
              </a:solidFill>
            </a:endParaRPr>
          </a:p>
        </p:txBody>
      </p:sp>
      <p:sp>
        <p:nvSpPr>
          <p:cNvPr id="6" name="TextBox 5">
            <a:extLst>
              <a:ext uri="{FF2B5EF4-FFF2-40B4-BE49-F238E27FC236}">
                <a16:creationId xmlns:a16="http://schemas.microsoft.com/office/drawing/2014/main" id="{31DBD9F5-8ADC-9963-0DBB-589DDADF0DDF}"/>
              </a:ext>
            </a:extLst>
          </p:cNvPr>
          <p:cNvSpPr txBox="1"/>
          <p:nvPr/>
        </p:nvSpPr>
        <p:spPr>
          <a:xfrm>
            <a:off x="7344109" y="4984813"/>
            <a:ext cx="3926416"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NZ" b="1">
                <a:solidFill>
                  <a:schemeClr val="bg1"/>
                </a:solidFill>
                <a:latin typeface="Calibri"/>
                <a:ea typeface="Calibri"/>
                <a:cs typeface="Calibri"/>
              </a:rPr>
              <a:t>Len loved playing with words.</a:t>
            </a:r>
          </a:p>
          <a:p>
            <a:endParaRPr lang="en-NZ" b="1">
              <a:solidFill>
                <a:schemeClr val="bg1"/>
              </a:solidFill>
              <a:latin typeface="Calibri"/>
              <a:ea typeface="Calibri"/>
              <a:cs typeface="Calibri"/>
            </a:endParaRPr>
          </a:p>
          <a:p>
            <a:endParaRPr lang="en-US" b="1">
              <a:solidFill>
                <a:schemeClr val="bg1"/>
              </a:solidFill>
              <a:cs typeface="Arial"/>
            </a:endParaRPr>
          </a:p>
        </p:txBody>
      </p:sp>
      <p:sp>
        <p:nvSpPr>
          <p:cNvPr id="12" name="TextBox 11">
            <a:extLst>
              <a:ext uri="{FF2B5EF4-FFF2-40B4-BE49-F238E27FC236}">
                <a16:creationId xmlns:a16="http://schemas.microsoft.com/office/drawing/2014/main" id="{25EE0402-3599-B6FC-8F39-9DB5999B9172}"/>
              </a:ext>
            </a:extLst>
          </p:cNvPr>
          <p:cNvSpPr txBox="1"/>
          <p:nvPr/>
        </p:nvSpPr>
        <p:spPr>
          <a:xfrm>
            <a:off x="396387" y="3699395"/>
            <a:ext cx="3901232" cy="187743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NZ" sz="2000">
                <a:solidFill>
                  <a:schemeClr val="accent2"/>
                </a:solidFill>
                <a:latin typeface="Calibri"/>
              </a:rPr>
              <a:t>Play </a:t>
            </a:r>
            <a:r>
              <a:rPr lang="en-NZ" sz="2000" b="0" i="0" u="none" strike="noStrike" baseline="0">
                <a:solidFill>
                  <a:schemeClr val="accent2"/>
                </a:solidFill>
                <a:latin typeface="Calibri"/>
              </a:rPr>
              <a:t>this clip on mute</a:t>
            </a:r>
            <a:r>
              <a:rPr lang="en-NZ" sz="2000">
                <a:solidFill>
                  <a:schemeClr val="accent2"/>
                </a:solidFill>
                <a:latin typeface="Calibri"/>
              </a:rPr>
              <a:t>:</a:t>
            </a:r>
          </a:p>
          <a:p>
            <a:endParaRPr lang="en-NZ" sz="2000" b="0" i="0" u="none" strike="noStrike" baseline="0">
              <a:solidFill>
                <a:schemeClr val="accent2"/>
              </a:solidFill>
              <a:latin typeface="Calibri"/>
            </a:endParaRPr>
          </a:p>
          <a:p>
            <a:r>
              <a:rPr lang="en-NZ" sz="2000" b="0" i="0" u="none" strike="noStrike" baseline="0">
                <a:solidFill>
                  <a:schemeClr val="accent2"/>
                </a:solidFill>
                <a:latin typeface="Calibri"/>
              </a:rPr>
              <a:t>What sounds do you think are involved? </a:t>
            </a:r>
            <a:endParaRPr/>
          </a:p>
          <a:p>
            <a:endParaRPr lang="en-US"/>
          </a:p>
          <a:p>
            <a:pPr algn="ctr"/>
            <a:endParaRPr lang="en-US"/>
          </a:p>
        </p:txBody>
      </p:sp>
      <p:sp>
        <p:nvSpPr>
          <p:cNvPr id="13" name="TextBox 12">
            <a:extLst>
              <a:ext uri="{FF2B5EF4-FFF2-40B4-BE49-F238E27FC236}">
                <a16:creationId xmlns:a16="http://schemas.microsoft.com/office/drawing/2014/main" id="{D5510F38-3A75-DFE2-E39F-3752CE163B61}"/>
              </a:ext>
            </a:extLst>
          </p:cNvPr>
          <p:cNvSpPr txBox="1"/>
          <p:nvPr/>
        </p:nvSpPr>
        <p:spPr>
          <a:xfrm>
            <a:off x="8377956" y="5326767"/>
            <a:ext cx="4307417"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1800" b="0" i="0" u="none" strike="noStrike" baseline="0">
              <a:solidFill>
                <a:srgbClr val="FFFFFF"/>
              </a:solidFill>
              <a:latin typeface="Calibri"/>
              <a:ea typeface="Calibri"/>
              <a:cs typeface="Calibri"/>
            </a:endParaRPr>
          </a:p>
          <a:p>
            <a:r>
              <a:rPr lang="en-US" sz="1800" b="0" i="0" u="none" strike="noStrike" baseline="0">
                <a:solidFill>
                  <a:schemeClr val="accent4"/>
                </a:solidFill>
                <a:latin typeface="Calibri"/>
                <a:ea typeface="Calibri"/>
                <a:cs typeface="Calibri"/>
              </a:rPr>
              <a:t>Invent some new words!</a:t>
            </a:r>
            <a:endParaRPr lang="en-US">
              <a:solidFill>
                <a:schemeClr val="accent4"/>
              </a:solidFill>
              <a:latin typeface="Calibri"/>
              <a:ea typeface="Calibri"/>
              <a:cs typeface="Calibri"/>
            </a:endParaRPr>
          </a:p>
          <a:p>
            <a:r>
              <a:rPr lang="en-US">
                <a:solidFill>
                  <a:schemeClr val="accent4"/>
                </a:solidFill>
                <a:latin typeface="Calibri"/>
                <a:ea typeface="Calibri"/>
                <a:cs typeface="Calibri"/>
              </a:rPr>
              <a:t>  </a:t>
            </a:r>
          </a:p>
          <a:p>
            <a:r>
              <a:rPr lang="en-US">
                <a:solidFill>
                  <a:schemeClr val="accent4"/>
                </a:solidFill>
                <a:latin typeface="Calibri"/>
                <a:ea typeface="Calibri"/>
                <a:cs typeface="Calibri"/>
              </a:rPr>
              <a:t>W</a:t>
            </a:r>
            <a:r>
              <a:rPr lang="en-US" sz="1800" b="0" i="0" u="none" strike="noStrike" baseline="0">
                <a:solidFill>
                  <a:schemeClr val="accent4"/>
                </a:solidFill>
                <a:latin typeface="Calibri"/>
                <a:ea typeface="Calibri"/>
                <a:cs typeface="Calibri"/>
              </a:rPr>
              <a:t>hat </a:t>
            </a:r>
            <a:r>
              <a:rPr lang="en-US">
                <a:solidFill>
                  <a:schemeClr val="accent4"/>
                </a:solidFill>
                <a:latin typeface="Calibri"/>
                <a:ea typeface="Calibri"/>
                <a:cs typeface="Calibri"/>
              </a:rPr>
              <a:t>do t</a:t>
            </a:r>
            <a:r>
              <a:rPr lang="en-US" sz="1800" b="0" i="0" u="none" strike="noStrike" baseline="0">
                <a:solidFill>
                  <a:schemeClr val="accent4"/>
                </a:solidFill>
                <a:latin typeface="Calibri"/>
                <a:ea typeface="Calibri"/>
                <a:cs typeface="Calibri"/>
              </a:rPr>
              <a:t>hey describe?  WOMP! </a:t>
            </a:r>
            <a:r>
              <a:rPr lang="en-US" sz="1800" b="0" i="0">
                <a:latin typeface="Calibri"/>
                <a:ea typeface="Calibri"/>
                <a:cs typeface="Calibri"/>
              </a:rPr>
              <a:t>​</a:t>
            </a:r>
            <a:endParaRPr lang="en-US">
              <a:ea typeface="Calibri"/>
              <a:cs typeface="Calibri"/>
            </a:endParaRPr>
          </a:p>
          <a:p>
            <a:endParaRPr lang="en-US"/>
          </a:p>
          <a:p>
            <a:pPr algn="ctr"/>
            <a:endParaRPr lang="en-US"/>
          </a:p>
        </p:txBody>
      </p:sp>
      <p:sp>
        <p:nvSpPr>
          <p:cNvPr id="7" name="TextBox 6">
            <a:extLst>
              <a:ext uri="{FF2B5EF4-FFF2-40B4-BE49-F238E27FC236}">
                <a16:creationId xmlns:a16="http://schemas.microsoft.com/office/drawing/2014/main" id="{F0EEE623-6160-E0A9-E925-835FDD6F3FD2}"/>
              </a:ext>
            </a:extLst>
          </p:cNvPr>
          <p:cNvSpPr txBox="1"/>
          <p:nvPr/>
        </p:nvSpPr>
        <p:spPr>
          <a:xfrm>
            <a:off x="468004" y="2786912"/>
            <a:ext cx="7032170" cy="400110"/>
          </a:xfrm>
          <a:prstGeom prst="rect">
            <a:avLst/>
          </a:prstGeom>
          <a:noFill/>
        </p:spPr>
        <p:txBody>
          <a:bodyPr wrap="square">
            <a:spAutoFit/>
          </a:bodyPr>
          <a:lstStyle/>
          <a:p>
            <a:pPr lvl="0" algn="l" rtl="0"/>
            <a:r>
              <a:rPr lang="en-NZ" sz="2000" b="0" i="0" u="none" strike="noStrike" baseline="0">
                <a:solidFill>
                  <a:srgbClr val="FFFFFF"/>
                </a:solidFill>
                <a:latin typeface="Calibri"/>
                <a:ea typeface="Arial"/>
                <a:cs typeface="Arial"/>
              </a:rPr>
              <a:t>What sounds could you use for this artwork?</a:t>
            </a:r>
            <a:r>
              <a:rPr lang="en-NZ" sz="2000" b="0" i="0">
                <a:latin typeface="Calibri"/>
                <a:ea typeface="Arial"/>
                <a:cs typeface="Arial"/>
              </a:rPr>
              <a:t>​</a:t>
            </a:r>
            <a:endParaRPr lang="en-US" sz="2000"/>
          </a:p>
        </p:txBody>
      </p:sp>
      <p:pic>
        <p:nvPicPr>
          <p:cNvPr id="10" name="Len Lye Universe">
            <a:hlinkClick r:id="" action="ppaction://media"/>
            <a:extLst>
              <a:ext uri="{FF2B5EF4-FFF2-40B4-BE49-F238E27FC236}">
                <a16:creationId xmlns:a16="http://schemas.microsoft.com/office/drawing/2014/main" id="{A86A3738-F52A-659A-C2FF-C7F5A2C8A9FC}"/>
              </a:ext>
            </a:extLst>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4324951" y="3176553"/>
            <a:ext cx="3393018" cy="1708152"/>
          </a:xfrm>
          <a:prstGeom prst="rect">
            <a:avLst/>
          </a:prstGeom>
          <a:ln>
            <a:solidFill>
              <a:schemeClr val="bg1"/>
            </a:solidFill>
          </a:ln>
        </p:spPr>
      </p:pic>
      <p:pic>
        <p:nvPicPr>
          <p:cNvPr id="23" name="Picture 22" descr="A blue text on a black background&#10;&#10;AI-generated content may be incorrect.">
            <a:extLst>
              <a:ext uri="{FF2B5EF4-FFF2-40B4-BE49-F238E27FC236}">
                <a16:creationId xmlns:a16="http://schemas.microsoft.com/office/drawing/2014/main" id="{ADAF7A15-77FD-3E53-CC16-B17C0D410996}"/>
              </a:ext>
            </a:extLst>
          </p:cNvPr>
          <p:cNvPicPr>
            <a:picLocks noChangeAspect="1"/>
          </p:cNvPicPr>
          <p:nvPr/>
        </p:nvPicPr>
        <p:blipFill>
          <a:blip r:embed="rId12"/>
          <a:srcRect/>
          <a:stretch/>
        </p:blipFill>
        <p:spPr>
          <a:xfrm>
            <a:off x="6822760" y="4475935"/>
            <a:ext cx="2618872" cy="2358416"/>
          </a:xfrm>
          <a:prstGeom prst="rect">
            <a:avLst/>
          </a:prstGeom>
        </p:spPr>
      </p:pic>
      <p:sp>
        <p:nvSpPr>
          <p:cNvPr id="17" name="TextBox 16">
            <a:extLst>
              <a:ext uri="{FF2B5EF4-FFF2-40B4-BE49-F238E27FC236}">
                <a16:creationId xmlns:a16="http://schemas.microsoft.com/office/drawing/2014/main" id="{76E35AFA-EECB-8A41-1785-7377557D8C27}"/>
              </a:ext>
            </a:extLst>
          </p:cNvPr>
          <p:cNvSpPr txBox="1"/>
          <p:nvPr/>
        </p:nvSpPr>
        <p:spPr>
          <a:xfrm>
            <a:off x="396387" y="5317088"/>
            <a:ext cx="7277100" cy="646331"/>
          </a:xfrm>
          <a:prstGeom prst="rect">
            <a:avLst/>
          </a:prstGeom>
          <a:noFill/>
        </p:spPr>
        <p:txBody>
          <a:bodyPr wrap="square">
            <a:spAutoFit/>
          </a:bodyPr>
          <a:lstStyle/>
          <a:p>
            <a:pPr algn="l"/>
            <a:r>
              <a:rPr lang="en-NZ" sz="1800" b="0" i="0" u="none" strike="noStrike" baseline="0">
                <a:solidFill>
                  <a:schemeClr val="accent2"/>
                </a:solidFill>
                <a:latin typeface="Calibri"/>
              </a:rPr>
              <a:t>Replay with sound now and see if</a:t>
            </a:r>
          </a:p>
          <a:p>
            <a:pPr algn="l"/>
            <a:r>
              <a:rPr lang="en-NZ" sz="1800" b="0" i="0" u="none" strike="noStrike" baseline="0">
                <a:solidFill>
                  <a:schemeClr val="accent2"/>
                </a:solidFill>
                <a:latin typeface="Calibri"/>
              </a:rPr>
              <a:t> your sounds are similar</a:t>
            </a:r>
            <a:r>
              <a:rPr lang="en-NZ" sz="1800">
                <a:solidFill>
                  <a:schemeClr val="accent2"/>
                </a:solidFill>
                <a:latin typeface="Calibri"/>
              </a:rPr>
              <a:t>.</a:t>
            </a:r>
            <a:endParaRPr lang="en-US" sz="1800" b="0" i="0">
              <a:solidFill>
                <a:schemeClr val="accent2"/>
              </a:solidFill>
              <a:latin typeface="Calibri"/>
              <a:ea typeface="Calibri"/>
              <a:cs typeface="Calibri"/>
            </a:endParaRPr>
          </a:p>
        </p:txBody>
      </p:sp>
    </p:spTree>
    <p:extLst>
      <p:ext uri="{BB962C8B-B14F-4D97-AF65-F5344CB8AC3E}">
        <p14:creationId xmlns:p14="http://schemas.microsoft.com/office/powerpoint/2010/main" val="1872468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par>
                                <p:cTn id="12" presetID="10" presetClass="entr" presetSubtype="0"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1+#ppt_h/2"/>
                                          </p:val>
                                        </p:tav>
                                        <p:tav tm="100000">
                                          <p:val>
                                            <p:strVal val="#ppt_y"/>
                                          </p:val>
                                        </p:tav>
                                      </p:tavLst>
                                    </p:anim>
                                  </p:childTnLst>
                                </p:cTn>
                              </p:par>
                              <p:par>
                                <p:cTn id="33" presetID="1" presetClass="entr" presetSubtype="0" fill="hold" nodeType="with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p:cTn id="35" fill="hold" display="0">
                  <p:stCondLst>
                    <p:cond delay="indefinite"/>
                  </p:stCondLst>
                </p:cTn>
                <p:tgtEl>
                  <p:spTgt spid="10"/>
                </p:tgtEl>
              </p:cMediaNode>
            </p:video>
          </p:childTnLst>
        </p:cTn>
      </p:par>
    </p:tnLst>
    <p:bldLst>
      <p:bldP spid="6" grpId="0"/>
      <p:bldP spid="12" grpId="0"/>
      <p:bldP spid="13" grpId="0"/>
      <p:bldP spid="7" grpId="0"/>
      <p:bldP spid="17" grpId="0"/>
    </p:bldLst>
  </p:timing>
  <p:extLst>
    <p:ext uri="{6950BFC3-D8DA-4A85-94F7-54DA5524770B}">
      <p188:commentRel xmlns:p188="http://schemas.microsoft.com/office/powerpoint/2018/8/main" r:id="rId4"/>
    </p:ext>
  </p:extLs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334561EF-174D-1D38-6F3E-319907BAC97A}"/>
            </a:ext>
          </a:extLst>
        </p:cNvPr>
        <p:cNvGrpSpPr/>
        <p:nvPr/>
      </p:nvGrpSpPr>
      <p:grpSpPr>
        <a:xfrm>
          <a:off x="0" y="0"/>
          <a:ext cx="0" cy="0"/>
          <a:chOff x="0" y="0"/>
          <a:chExt cx="0" cy="0"/>
        </a:xfrm>
      </p:grpSpPr>
      <p:pic>
        <p:nvPicPr>
          <p:cNvPr id="8" name="Picture 7" descr="A white cross pattern on a black background&#10;&#10;AI-generated content may be incorrect.">
            <a:extLst>
              <a:ext uri="{FF2B5EF4-FFF2-40B4-BE49-F238E27FC236}">
                <a16:creationId xmlns:a16="http://schemas.microsoft.com/office/drawing/2014/main" id="{06255C49-552D-7726-73E2-98680C23DE95}"/>
              </a:ext>
            </a:extLst>
          </p:cNvPr>
          <p:cNvPicPr>
            <a:picLocks noChangeAspect="1"/>
          </p:cNvPicPr>
          <p:nvPr/>
        </p:nvPicPr>
        <p:blipFill>
          <a:blip r:embed="rId2" cstate="screen">
            <a:alphaModFix amt="20000"/>
            <a:extLst>
              <a:ext uri="{28A0092B-C50C-407E-A947-70E740481C1C}">
                <a14:useLocalDpi xmlns:a14="http://schemas.microsoft.com/office/drawing/2010/main"/>
              </a:ext>
            </a:extLst>
          </a:blip>
          <a:stretch>
            <a:fillRect/>
          </a:stretch>
        </p:blipFill>
        <p:spPr>
          <a:xfrm>
            <a:off x="-1422906" y="4530161"/>
            <a:ext cx="5854997" cy="5931893"/>
          </a:xfrm>
          <a:prstGeom prst="rect">
            <a:avLst/>
          </a:prstGeom>
        </p:spPr>
      </p:pic>
      <p:pic>
        <p:nvPicPr>
          <p:cNvPr id="9" name="Picture 8" descr="A white and tan cross pattern&#10;&#10;AI-generated content may be incorrect.">
            <a:extLst>
              <a:ext uri="{FF2B5EF4-FFF2-40B4-BE49-F238E27FC236}">
                <a16:creationId xmlns:a16="http://schemas.microsoft.com/office/drawing/2014/main" id="{AFAF7D61-A365-51AF-2832-AC5AD285B734}"/>
              </a:ext>
            </a:extLst>
          </p:cNvPr>
          <p:cNvPicPr/>
          <p:nvPr/>
        </p:nvPicPr>
        <p:blipFill>
          <a:blip r:embed="rId3" cstate="screen">
            <a:alphaModFix amt="20000"/>
            <a:extLst>
              <a:ext uri="{28A0092B-C50C-407E-A947-70E740481C1C}">
                <a14:useLocalDpi xmlns:a14="http://schemas.microsoft.com/office/drawing/2010/main"/>
              </a:ext>
            </a:extLst>
          </a:blip>
          <a:stretch>
            <a:fillRect/>
          </a:stretch>
        </p:blipFill>
        <p:spPr>
          <a:xfrm>
            <a:off x="7484016" y="-1452502"/>
            <a:ext cx="3657552" cy="3657552"/>
          </a:xfrm>
          <a:prstGeom prst="rect">
            <a:avLst/>
          </a:prstGeom>
        </p:spPr>
      </p:pic>
      <p:sp>
        <p:nvSpPr>
          <p:cNvPr id="15" name="Slide Number Placeholder 44">
            <a:extLst>
              <a:ext uri="{FF2B5EF4-FFF2-40B4-BE49-F238E27FC236}">
                <a16:creationId xmlns:a16="http://schemas.microsoft.com/office/drawing/2014/main" id="{65653AF3-D61C-7D75-5E80-26F3F3651DB8}"/>
              </a:ext>
            </a:extLst>
          </p:cNvPr>
          <p:cNvSpPr txBox="1">
            <a:spLocks/>
          </p:cNvSpPr>
          <p:nvPr/>
        </p:nvSpPr>
        <p:spPr>
          <a:xfrm>
            <a:off x="10433652" y="6546928"/>
            <a:ext cx="512058" cy="46168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156F7254-0A45-4ADC-9DC5-1B01BF230778}" type="slidenum">
              <a:rPr lang="en-US" sz="998">
                <a:latin typeface="Sofia Pro" pitchFamily="2" charset="0"/>
              </a:rPr>
              <a:pPr/>
              <a:t>15</a:t>
            </a:fld>
            <a:endParaRPr lang="en-US" sz="998">
              <a:latin typeface="Sofia Pro" pitchFamily="2" charset="0"/>
            </a:endParaRPr>
          </a:p>
        </p:txBody>
      </p:sp>
      <p:pic>
        <p:nvPicPr>
          <p:cNvPr id="14" name="Picture 13" descr="A light bulb with rays of light coming out of it&#10;&#10;AI-generated content may be incorrect.">
            <a:extLst>
              <a:ext uri="{FF2B5EF4-FFF2-40B4-BE49-F238E27FC236}">
                <a16:creationId xmlns:a16="http://schemas.microsoft.com/office/drawing/2014/main" id="{25DE2521-3471-D46E-FCF6-3ADE5BFC188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365549" y="6016463"/>
            <a:ext cx="588012" cy="644397"/>
          </a:xfrm>
          <a:prstGeom prst="rect">
            <a:avLst/>
          </a:prstGeom>
        </p:spPr>
      </p:pic>
      <p:sp>
        <p:nvSpPr>
          <p:cNvPr id="2" name="TextBox 11">
            <a:extLst>
              <a:ext uri="{FF2B5EF4-FFF2-40B4-BE49-F238E27FC236}">
                <a16:creationId xmlns:a16="http://schemas.microsoft.com/office/drawing/2014/main" id="{945109CE-61F1-E9E1-D385-1E0499DBF8E2}"/>
              </a:ext>
            </a:extLst>
          </p:cNvPr>
          <p:cNvSpPr txBox="1"/>
          <p:nvPr/>
        </p:nvSpPr>
        <p:spPr>
          <a:xfrm>
            <a:off x="208065" y="557947"/>
            <a:ext cx="11812841" cy="1236172"/>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ts val="1796"/>
              </a:lnSpc>
            </a:pPr>
            <a:r>
              <a:rPr lang="en-NZ" b="1">
                <a:solidFill>
                  <a:srgbClr val="009473"/>
                </a:solidFill>
                <a:latin typeface="Calibri"/>
                <a:ea typeface="Calibri"/>
                <a:cs typeface="Calibri"/>
              </a:rPr>
              <a:t>Sculpture</a:t>
            </a:r>
          </a:p>
          <a:p>
            <a:pPr>
              <a:lnSpc>
                <a:spcPts val="1796"/>
              </a:lnSpc>
            </a:pPr>
            <a:r>
              <a:rPr lang="en-NZ" sz="1400">
                <a:solidFill>
                  <a:schemeClr val="bg1"/>
                </a:solidFill>
                <a:latin typeface="Calibri"/>
                <a:ea typeface="Calibri"/>
                <a:cs typeface="Calibri"/>
              </a:rPr>
              <a:t>Len Lye is well known for his </a:t>
            </a:r>
            <a:r>
              <a:rPr lang="en-NZ" sz="1400" b="1">
                <a:solidFill>
                  <a:srgbClr val="009473"/>
                </a:solidFill>
                <a:latin typeface="Calibri"/>
                <a:ea typeface="Calibri"/>
                <a:cs typeface="Calibri"/>
                <a:hlinkClick r:id="rId5">
                  <a:extLst>
                    <a:ext uri="{A12FA001-AC4F-418D-AE19-62706E023703}">
                      <ahyp:hlinkClr xmlns:ahyp="http://schemas.microsoft.com/office/drawing/2018/hyperlinkcolor" val="tx"/>
                    </a:ext>
                  </a:extLst>
                </a:hlinkClick>
              </a:rPr>
              <a:t>moving (kinetic) sculptures</a:t>
            </a:r>
            <a:r>
              <a:rPr lang="en-NZ" sz="1400">
                <a:solidFill>
                  <a:schemeClr val="bg1"/>
                </a:solidFill>
                <a:latin typeface="Calibri"/>
                <a:ea typeface="Calibri"/>
                <a:cs typeface="Calibri"/>
              </a:rPr>
              <a:t>. You can find his </a:t>
            </a:r>
            <a:r>
              <a:rPr lang="en-NZ" sz="1400" i="1">
                <a:solidFill>
                  <a:schemeClr val="bg1"/>
                </a:solidFill>
                <a:latin typeface="Calibri"/>
                <a:ea typeface="Calibri"/>
                <a:cs typeface="Calibri"/>
              </a:rPr>
              <a:t>Wind Wand </a:t>
            </a:r>
            <a:r>
              <a:rPr lang="en-NZ" sz="1400">
                <a:solidFill>
                  <a:schemeClr val="bg1"/>
                </a:solidFill>
                <a:latin typeface="Calibri"/>
                <a:ea typeface="Calibri"/>
                <a:cs typeface="Calibri"/>
              </a:rPr>
              <a:t>on Ng</a:t>
            </a:r>
            <a:r>
              <a:rPr lang="mi-NZ" sz="1400">
                <a:solidFill>
                  <a:schemeClr val="bg1"/>
                </a:solidFill>
                <a:latin typeface="Calibri"/>
                <a:ea typeface="Calibri"/>
                <a:cs typeface="Calibri"/>
              </a:rPr>
              <a:t>āmotu </a:t>
            </a:r>
            <a:r>
              <a:rPr lang="en-NZ" sz="1400">
                <a:solidFill>
                  <a:schemeClr val="bg1"/>
                </a:solidFill>
                <a:latin typeface="Calibri"/>
                <a:ea typeface="Calibri"/>
                <a:cs typeface="Calibri"/>
              </a:rPr>
              <a:t>New Plymouth’s coastal walkway.  Many of his other kinetic sculptures may be experienced at the Len Lye Centre. Their names give clues to Len's source of inspiration - nature ; Wand Dance, Universe, Storm King, Fountain, Fire </a:t>
            </a:r>
            <a:r>
              <a:rPr lang="en-NZ" sz="1400" err="1">
                <a:solidFill>
                  <a:schemeClr val="bg1"/>
                </a:solidFill>
                <a:latin typeface="Calibri"/>
                <a:ea typeface="Calibri"/>
                <a:cs typeface="Calibri"/>
              </a:rPr>
              <a:t>Bush..Len</a:t>
            </a:r>
            <a:r>
              <a:rPr lang="en-NZ" sz="1400">
                <a:solidFill>
                  <a:schemeClr val="bg1"/>
                </a:solidFill>
                <a:latin typeface="Calibri"/>
                <a:ea typeface="Calibri"/>
                <a:cs typeface="Calibri"/>
              </a:rPr>
              <a:t> said "My work is going to be pretty good for the 21st century...[because] I don't think there'll be the means [until then] to have what I want, which is enlarged versions of my work".</a:t>
            </a:r>
          </a:p>
        </p:txBody>
      </p:sp>
      <p:sp>
        <p:nvSpPr>
          <p:cNvPr id="4" name="TextBox 3">
            <a:extLst>
              <a:ext uri="{FF2B5EF4-FFF2-40B4-BE49-F238E27FC236}">
                <a16:creationId xmlns:a16="http://schemas.microsoft.com/office/drawing/2014/main" id="{C77FC283-5B64-E89B-C234-CA1032D7D1C9}"/>
              </a:ext>
            </a:extLst>
          </p:cNvPr>
          <p:cNvSpPr txBox="1"/>
          <p:nvPr/>
        </p:nvSpPr>
        <p:spPr>
          <a:xfrm>
            <a:off x="208065" y="147336"/>
            <a:ext cx="445446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009473"/>
                </a:solidFill>
                <a:cs typeface="Arial"/>
              </a:rPr>
              <a:t>Teacher notes</a:t>
            </a:r>
          </a:p>
        </p:txBody>
      </p:sp>
      <p:sp>
        <p:nvSpPr>
          <p:cNvPr id="3" name="TextBox 11">
            <a:extLst>
              <a:ext uri="{FF2B5EF4-FFF2-40B4-BE49-F238E27FC236}">
                <a16:creationId xmlns:a16="http://schemas.microsoft.com/office/drawing/2014/main" id="{00272822-3BE1-D5DC-671F-C492D8690F8F}"/>
              </a:ext>
            </a:extLst>
          </p:cNvPr>
          <p:cNvSpPr txBox="1"/>
          <p:nvPr/>
        </p:nvSpPr>
        <p:spPr>
          <a:xfrm>
            <a:off x="216254" y="1793432"/>
            <a:ext cx="11803471" cy="2159887"/>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ts val="1796"/>
              </a:lnSpc>
            </a:pPr>
            <a:r>
              <a:rPr lang="en-NZ" b="1">
                <a:solidFill>
                  <a:srgbClr val="009473"/>
                </a:solidFill>
                <a:latin typeface="Calibri"/>
                <a:ea typeface="Calibri"/>
                <a:cs typeface="Calibri"/>
              </a:rPr>
              <a:t>Movies</a:t>
            </a:r>
          </a:p>
          <a:p>
            <a:pPr>
              <a:lnSpc>
                <a:spcPts val="1796"/>
              </a:lnSpc>
            </a:pPr>
            <a:r>
              <a:rPr lang="en-NZ" sz="1400">
                <a:solidFill>
                  <a:schemeClr val="bg1"/>
                </a:solidFill>
                <a:latin typeface="Calibri"/>
                <a:ea typeface="Calibri"/>
                <a:cs typeface="Calibri"/>
              </a:rPr>
              <a:t>Len loved movement and took up </a:t>
            </a:r>
            <a:r>
              <a:rPr lang="en-NZ" sz="1400" b="1">
                <a:solidFill>
                  <a:srgbClr val="009473"/>
                </a:solidFill>
                <a:latin typeface="Calibri"/>
                <a:ea typeface="Calibri"/>
                <a:cs typeface="Calibri"/>
                <a:hlinkClick r:id="rId6">
                  <a:extLst>
                    <a:ext uri="{A12FA001-AC4F-418D-AE19-62706E023703}">
                      <ahyp:hlinkClr xmlns:ahyp="http://schemas.microsoft.com/office/drawing/2018/hyperlinkcolor" val="tx"/>
                    </a:ext>
                  </a:extLst>
                </a:hlinkClick>
              </a:rPr>
              <a:t>film making</a:t>
            </a:r>
            <a:r>
              <a:rPr lang="en-NZ" sz="1400">
                <a:solidFill>
                  <a:schemeClr val="bg1"/>
                </a:solidFill>
                <a:latin typeface="Calibri"/>
                <a:ea typeface="Calibri"/>
                <a:cs typeface="Calibri"/>
              </a:rPr>
              <a:t> as a way to express this. He used the traditional hand-drawn animation technique for his first movie called </a:t>
            </a:r>
            <a:r>
              <a:rPr lang="en-NZ" sz="1400" i="1" err="1">
                <a:solidFill>
                  <a:schemeClr val="bg1"/>
                </a:solidFill>
                <a:latin typeface="Calibri"/>
                <a:ea typeface="Calibri"/>
                <a:cs typeface="Calibri"/>
              </a:rPr>
              <a:t>Tusalava</a:t>
            </a:r>
            <a:r>
              <a:rPr lang="en-NZ" sz="1400" i="1">
                <a:solidFill>
                  <a:schemeClr val="bg1"/>
                </a:solidFill>
                <a:latin typeface="Calibri"/>
                <a:ea typeface="Calibri"/>
                <a:cs typeface="Calibri"/>
              </a:rPr>
              <a:t> </a:t>
            </a:r>
            <a:r>
              <a:rPr lang="en-NZ" sz="1400">
                <a:solidFill>
                  <a:schemeClr val="bg1"/>
                </a:solidFill>
                <a:latin typeface="Calibri"/>
                <a:ea typeface="Calibri"/>
                <a:cs typeface="Calibri"/>
              </a:rPr>
              <a:t>which took a long time to make and was expensive. So for his next movie called </a:t>
            </a:r>
            <a:r>
              <a:rPr lang="en-NZ" sz="1400" i="1">
                <a:solidFill>
                  <a:schemeClr val="bg1"/>
                </a:solidFill>
                <a:latin typeface="Calibri"/>
                <a:ea typeface="Calibri"/>
                <a:cs typeface="Calibri"/>
              </a:rPr>
              <a:t>Colour Box </a:t>
            </a:r>
            <a:r>
              <a:rPr lang="en-NZ" sz="1400">
                <a:solidFill>
                  <a:schemeClr val="bg1"/>
                </a:solidFill>
                <a:latin typeface="Calibri"/>
                <a:ea typeface="Calibri"/>
                <a:cs typeface="Calibri"/>
              </a:rPr>
              <a:t>he invented a new way of making movies without using a camera.</a:t>
            </a:r>
            <a:r>
              <a:rPr lang="en-NZ" sz="1400" i="1">
                <a:solidFill>
                  <a:schemeClr val="bg1"/>
                </a:solidFill>
                <a:latin typeface="Calibri"/>
                <a:ea typeface="Calibri"/>
                <a:cs typeface="Calibri"/>
              </a:rPr>
              <a:t> </a:t>
            </a:r>
            <a:r>
              <a:rPr lang="en-NZ" sz="1400">
                <a:solidFill>
                  <a:schemeClr val="bg1"/>
                </a:solidFill>
                <a:latin typeface="Calibri"/>
                <a:ea typeface="Calibri"/>
                <a:cs typeface="Calibri"/>
              </a:rPr>
              <a:t>He painted images directly onto the strips of plastic film so it was called a ‘direct’ film. People were amazed by its bright colours, jazzy music and powerful vibe. He’d invented the first version of a music video!</a:t>
            </a:r>
          </a:p>
          <a:p>
            <a:pPr>
              <a:lnSpc>
                <a:spcPts val="1796"/>
              </a:lnSpc>
            </a:pPr>
            <a:endParaRPr lang="en-NZ" sz="1452">
              <a:solidFill>
                <a:schemeClr val="bg1"/>
              </a:solidFill>
              <a:latin typeface="Calibri" panose="020F0502020204030204" pitchFamily="34" charset="0"/>
              <a:cs typeface="Calibri" panose="020F0502020204030204" pitchFamily="34" charset="0"/>
            </a:endParaRPr>
          </a:p>
          <a:p>
            <a:pPr>
              <a:lnSpc>
                <a:spcPts val="1796"/>
              </a:lnSpc>
            </a:pPr>
            <a:endParaRPr lang="en-NZ" sz="1452">
              <a:latin typeface="Calibri" panose="020F0502020204030204" pitchFamily="34" charset="0"/>
              <a:cs typeface="Calibri" panose="020F0502020204030204" pitchFamily="34" charset="0"/>
            </a:endParaRPr>
          </a:p>
          <a:p>
            <a:pPr>
              <a:lnSpc>
                <a:spcPts val="1796"/>
              </a:lnSpc>
            </a:pPr>
            <a:endParaRPr lang="en-NZ" sz="1452">
              <a:latin typeface="Calibri" panose="020F0502020204030204" pitchFamily="34" charset="0"/>
              <a:cs typeface="Calibri" panose="020F0502020204030204" pitchFamily="34" charset="0"/>
            </a:endParaRPr>
          </a:p>
          <a:p>
            <a:pPr>
              <a:lnSpc>
                <a:spcPts val="1796"/>
              </a:lnSpc>
            </a:pPr>
            <a:endParaRPr lang="en-NZ" sz="1412">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5630CFB5-5056-7606-E521-0AA8518FB7D0}"/>
              </a:ext>
            </a:extLst>
          </p:cNvPr>
          <p:cNvSpPr txBox="1"/>
          <p:nvPr/>
        </p:nvSpPr>
        <p:spPr>
          <a:xfrm>
            <a:off x="231078" y="3057601"/>
            <a:ext cx="11771555" cy="15081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rtl="0"/>
            <a:r>
              <a:rPr lang="en-NZ" b="1">
                <a:solidFill>
                  <a:srgbClr val="009473"/>
                </a:solidFill>
                <a:latin typeface="Calibri"/>
                <a:ea typeface="Segoe UI"/>
                <a:cs typeface="Segoe UI"/>
              </a:rPr>
              <a:t>Drawings</a:t>
            </a:r>
            <a:r>
              <a:rPr lang="en-NZ" sz="1800" b="1" i="0" u="none" strike="noStrike" baseline="0">
                <a:solidFill>
                  <a:srgbClr val="009473"/>
                </a:solidFill>
                <a:latin typeface="Calibri"/>
                <a:ea typeface="Segoe UI"/>
                <a:cs typeface="Segoe UI"/>
              </a:rPr>
              <a:t> and paintings</a:t>
            </a:r>
            <a:r>
              <a:rPr lang="en-NZ" sz="1800" b="0" i="0">
                <a:solidFill>
                  <a:srgbClr val="00B050"/>
                </a:solidFill>
                <a:latin typeface="Calibri"/>
                <a:ea typeface="Segoe UI"/>
                <a:cs typeface="Segoe UI"/>
              </a:rPr>
              <a:t>​</a:t>
            </a:r>
          </a:p>
          <a:p>
            <a:r>
              <a:rPr lang="en-NZ" sz="1400" b="0" i="0" u="none" strike="noStrike">
                <a:solidFill>
                  <a:srgbClr val="FFFFFF"/>
                </a:solidFill>
                <a:latin typeface="Calibri"/>
                <a:ea typeface="Segoe UI"/>
                <a:cs typeface="Segoe UI"/>
              </a:rPr>
              <a:t>Len learnt how to draw ‘reality’ which helped him look hard at the world </a:t>
            </a:r>
            <a:r>
              <a:rPr lang="en-NZ" sz="1400">
                <a:solidFill>
                  <a:srgbClr val="FFFFFF"/>
                </a:solidFill>
                <a:latin typeface="Calibri"/>
                <a:ea typeface="Segoe UI"/>
                <a:cs typeface="Segoe UI"/>
              </a:rPr>
              <a:t>and wonder</a:t>
            </a:r>
            <a:r>
              <a:rPr lang="en-NZ" sz="1400" b="0" i="0" u="none" strike="noStrike">
                <a:solidFill>
                  <a:srgbClr val="FFFFFF"/>
                </a:solidFill>
                <a:latin typeface="Calibri"/>
                <a:ea typeface="Segoe UI"/>
                <a:cs typeface="Segoe UI"/>
              </a:rPr>
              <a:t> about it. But he wanted to try other ways to experiment with </a:t>
            </a:r>
            <a:r>
              <a:rPr lang="en-NZ" sz="1400">
                <a:solidFill>
                  <a:srgbClr val="FFFFFF"/>
                </a:solidFill>
                <a:latin typeface="Calibri"/>
                <a:ea typeface="Segoe UI"/>
                <a:cs typeface="Segoe UI"/>
              </a:rPr>
              <a:t>mark making</a:t>
            </a:r>
            <a:r>
              <a:rPr lang="en-NZ" sz="1400" b="0" i="0" u="none" strike="noStrike">
                <a:solidFill>
                  <a:srgbClr val="FFFFFF"/>
                </a:solidFill>
                <a:latin typeface="Calibri"/>
                <a:ea typeface="Segoe UI"/>
                <a:cs typeface="Segoe UI"/>
              </a:rPr>
              <a:t>. He tried the </a:t>
            </a:r>
            <a:r>
              <a:rPr lang="en-NZ" sz="1400">
                <a:solidFill>
                  <a:srgbClr val="FFFFFF"/>
                </a:solidFill>
                <a:latin typeface="Calibri"/>
                <a:ea typeface="Segoe UI"/>
                <a:cs typeface="Segoe UI"/>
              </a:rPr>
              <a:t>Exquisite</a:t>
            </a:r>
            <a:r>
              <a:rPr lang="en-NZ" sz="1400" b="0" i="0" u="none" strike="noStrike">
                <a:solidFill>
                  <a:srgbClr val="FFFFFF"/>
                </a:solidFill>
                <a:latin typeface="Calibri"/>
                <a:ea typeface="Segoe UI"/>
                <a:cs typeface="Segoe UI"/>
              </a:rPr>
              <a:t> Corpse game, sense games, doodling from his ‘</a:t>
            </a:r>
            <a:r>
              <a:rPr lang="en-NZ" sz="1400">
                <a:solidFill>
                  <a:srgbClr val="FFFFFF"/>
                </a:solidFill>
                <a:latin typeface="Calibri"/>
                <a:ea typeface="Segoe UI"/>
                <a:cs typeface="Segoe UI"/>
              </a:rPr>
              <a:t>old brain</a:t>
            </a:r>
            <a:r>
              <a:rPr lang="en-NZ" sz="1400" b="0" i="0" u="none" strike="noStrike">
                <a:solidFill>
                  <a:srgbClr val="FFFFFF"/>
                </a:solidFill>
                <a:latin typeface="Calibri"/>
                <a:ea typeface="Segoe UI"/>
                <a:cs typeface="Segoe UI"/>
              </a:rPr>
              <a:t>’, drawing blindfolded, drawing using nature (sticks, sand , flowers).</a:t>
            </a:r>
            <a:r>
              <a:rPr lang="en-US" sz="1400" b="0" i="0">
                <a:solidFill>
                  <a:srgbClr val="000000"/>
                </a:solidFill>
                <a:latin typeface="Calibri"/>
                <a:ea typeface="Segoe UI"/>
                <a:cs typeface="Segoe UI"/>
              </a:rPr>
              <a:t>​</a:t>
            </a:r>
          </a:p>
          <a:p>
            <a:r>
              <a:rPr lang="en-NZ" sz="1400" b="0" i="0" u="none" strike="noStrike">
                <a:solidFill>
                  <a:srgbClr val="FFFFFF"/>
                </a:solidFill>
                <a:latin typeface="Calibri"/>
                <a:ea typeface="Segoe UI"/>
                <a:cs typeface="Segoe UI"/>
              </a:rPr>
              <a:t>Len used his</a:t>
            </a:r>
            <a:r>
              <a:rPr lang="en-NZ" sz="1400" b="1">
                <a:solidFill>
                  <a:srgbClr val="009473"/>
                </a:solidFill>
                <a:latin typeface="Calibri"/>
                <a:ea typeface="Calibri"/>
                <a:cs typeface="Calibri"/>
              </a:rPr>
              <a:t> </a:t>
            </a:r>
            <a:r>
              <a:rPr lang="en-NZ" sz="1400" b="1">
                <a:solidFill>
                  <a:srgbClr val="009473"/>
                </a:solidFill>
                <a:latin typeface="Calibri"/>
                <a:ea typeface="Calibri"/>
                <a:cs typeface="Calibri"/>
                <a:hlinkClick r:id="rId7">
                  <a:extLst>
                    <a:ext uri="{A12FA001-AC4F-418D-AE19-62706E023703}">
                      <ahyp:hlinkClr xmlns:ahyp="http://schemas.microsoft.com/office/drawing/2018/hyperlinkcolor" val="tx"/>
                    </a:ext>
                  </a:extLst>
                </a:hlinkClick>
              </a:rPr>
              <a:t>drawings</a:t>
            </a:r>
            <a:r>
              <a:rPr lang="en-NZ" sz="1400">
                <a:solidFill>
                  <a:srgbClr val="FFFFFF"/>
                </a:solidFill>
                <a:latin typeface="Calibri"/>
                <a:ea typeface="Segoe UI"/>
                <a:cs typeface="Segoe UI"/>
              </a:rPr>
              <a:t> </a:t>
            </a:r>
            <a:r>
              <a:rPr lang="en-NZ" sz="1400" b="0" i="0" u="none" strike="noStrike">
                <a:solidFill>
                  <a:srgbClr val="FFFFFF"/>
                </a:solidFill>
                <a:latin typeface="Calibri"/>
                <a:ea typeface="Segoe UI"/>
                <a:cs typeface="Segoe UI"/>
              </a:rPr>
              <a:t>to create imaginative</a:t>
            </a:r>
            <a:r>
              <a:rPr lang="en-NZ" sz="1400">
                <a:solidFill>
                  <a:srgbClr val="FFFFFF"/>
                </a:solidFill>
                <a:latin typeface="Calibri"/>
                <a:ea typeface="Segoe UI"/>
                <a:cs typeface="Segoe UI"/>
              </a:rPr>
              <a:t> </a:t>
            </a:r>
            <a:r>
              <a:rPr lang="en-NZ" sz="1400" b="1">
                <a:solidFill>
                  <a:srgbClr val="009473"/>
                </a:solidFill>
                <a:latin typeface="Calibri"/>
                <a:ea typeface="Calibri"/>
                <a:cs typeface="Calibri"/>
                <a:hlinkClick r:id="rId8">
                  <a:extLst>
                    <a:ext uri="{A12FA001-AC4F-418D-AE19-62706E023703}">
                      <ahyp:hlinkClr xmlns:ahyp="http://schemas.microsoft.com/office/drawing/2018/hyperlinkcolor" val="tx"/>
                    </a:ext>
                  </a:extLst>
                </a:hlinkClick>
              </a:rPr>
              <a:t>paintings</a:t>
            </a:r>
            <a:r>
              <a:rPr lang="en-NZ" sz="1400" b="0" i="0" u="none" strike="noStrike">
                <a:solidFill>
                  <a:srgbClr val="FFFFFF"/>
                </a:solidFill>
                <a:latin typeface="Calibri"/>
                <a:ea typeface="Segoe UI"/>
                <a:cs typeface="Segoe UI"/>
              </a:rPr>
              <a:t>. He invented </a:t>
            </a:r>
            <a:r>
              <a:rPr lang="en-NZ" sz="1400">
                <a:solidFill>
                  <a:srgbClr val="FFFFFF"/>
                </a:solidFill>
                <a:latin typeface="Calibri"/>
                <a:ea typeface="Segoe UI"/>
                <a:cs typeface="Segoe UI"/>
              </a:rPr>
              <a:t>mythical creatures</a:t>
            </a:r>
            <a:r>
              <a:rPr lang="en-NZ" sz="1400" b="0" i="0" u="none" strike="noStrike">
                <a:solidFill>
                  <a:srgbClr val="FFFFFF"/>
                </a:solidFill>
                <a:latin typeface="Calibri"/>
                <a:ea typeface="Segoe UI"/>
                <a:cs typeface="Segoe UI"/>
              </a:rPr>
              <a:t> living in watery or unknown worlds. He used amazing colours </a:t>
            </a:r>
            <a:r>
              <a:rPr lang="en-NZ" sz="1400">
                <a:solidFill>
                  <a:srgbClr val="FFFFFF"/>
                </a:solidFill>
                <a:latin typeface="Calibri"/>
                <a:ea typeface="Segoe UI"/>
                <a:cs typeface="Segoe UI"/>
              </a:rPr>
              <a:t>and sometimes</a:t>
            </a:r>
            <a:r>
              <a:rPr lang="en-NZ" sz="1400" b="0" i="0" u="none" strike="noStrike">
                <a:solidFill>
                  <a:srgbClr val="FFFFFF"/>
                </a:solidFill>
                <a:latin typeface="Calibri"/>
                <a:ea typeface="Segoe UI"/>
                <a:cs typeface="Segoe UI"/>
              </a:rPr>
              <a:t> dye and wax to tell old stories in new ways.</a:t>
            </a:r>
            <a:r>
              <a:rPr lang="en-NZ" sz="1400" b="0" i="0">
                <a:solidFill>
                  <a:srgbClr val="000000"/>
                </a:solidFill>
                <a:latin typeface="Calibri"/>
                <a:ea typeface="Segoe UI"/>
                <a:cs typeface="Segoe UI"/>
              </a:rPr>
              <a:t>​</a:t>
            </a:r>
          </a:p>
          <a:p>
            <a:pPr algn="ctr"/>
            <a:endParaRPr lang="en-US"/>
          </a:p>
        </p:txBody>
      </p:sp>
      <p:sp>
        <p:nvSpPr>
          <p:cNvPr id="6" name="TextBox 11">
            <a:extLst>
              <a:ext uri="{FF2B5EF4-FFF2-40B4-BE49-F238E27FC236}">
                <a16:creationId xmlns:a16="http://schemas.microsoft.com/office/drawing/2014/main" id="{89B3AFAB-EE30-B7E2-D5C4-CDCFE526F0F3}"/>
              </a:ext>
            </a:extLst>
          </p:cNvPr>
          <p:cNvSpPr txBox="1"/>
          <p:nvPr/>
        </p:nvSpPr>
        <p:spPr>
          <a:xfrm>
            <a:off x="236851" y="4240699"/>
            <a:ext cx="11775195" cy="1282339"/>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NZ" b="1">
                <a:solidFill>
                  <a:srgbClr val="009473"/>
                </a:solidFill>
                <a:latin typeface="Calibri"/>
                <a:ea typeface="Calibri"/>
                <a:cs typeface="Calibri"/>
              </a:rPr>
              <a:t>Light and dark</a:t>
            </a:r>
            <a:endParaRPr lang="en-NZ">
              <a:solidFill>
                <a:srgbClr val="009473"/>
              </a:solidFill>
              <a:latin typeface="Calibri"/>
              <a:ea typeface="Calibri"/>
              <a:cs typeface="Calibri"/>
            </a:endParaRPr>
          </a:p>
          <a:p>
            <a:pPr>
              <a:lnSpc>
                <a:spcPts val="1796"/>
              </a:lnSpc>
            </a:pPr>
            <a:r>
              <a:rPr lang="en-NZ" sz="1400">
                <a:solidFill>
                  <a:schemeClr val="bg1"/>
                </a:solidFill>
                <a:latin typeface="Calibri"/>
                <a:ea typeface="Calibri"/>
                <a:cs typeface="Calibri"/>
              </a:rPr>
              <a:t>Len got creative with light and dark to make some of his art. His sculptures are very shiny so they make amazing reflections that zap out of the darkness. They also make shadows that overlap and are different shades.</a:t>
            </a:r>
          </a:p>
          <a:p>
            <a:pPr>
              <a:lnSpc>
                <a:spcPts val="1796"/>
              </a:lnSpc>
            </a:pPr>
            <a:r>
              <a:rPr lang="en-NZ" sz="1400">
                <a:solidFill>
                  <a:schemeClr val="bg1"/>
                </a:solidFill>
                <a:latin typeface="Calibri"/>
                <a:ea typeface="Calibri"/>
                <a:cs typeface="Calibri"/>
              </a:rPr>
              <a:t>Len also used light and dark to make </a:t>
            </a:r>
            <a:r>
              <a:rPr lang="en-NZ" sz="1400" b="1">
                <a:solidFill>
                  <a:srgbClr val="009473"/>
                </a:solidFill>
                <a:latin typeface="Calibri"/>
                <a:ea typeface="Calibri"/>
                <a:cs typeface="Calibri"/>
                <a:hlinkClick r:id="rId9">
                  <a:extLst>
                    <a:ext uri="{A12FA001-AC4F-418D-AE19-62706E023703}">
                      <ahyp:hlinkClr xmlns:ahyp="http://schemas.microsoft.com/office/drawing/2018/hyperlinkcolor" val="tx"/>
                    </a:ext>
                  </a:extLst>
                </a:hlinkClick>
              </a:rPr>
              <a:t>photographs</a:t>
            </a:r>
            <a:r>
              <a:rPr lang="en-NZ" sz="1400">
                <a:solidFill>
                  <a:schemeClr val="bg1"/>
                </a:solidFill>
                <a:latin typeface="Calibri"/>
                <a:ea typeface="Calibri"/>
                <a:cs typeface="Calibri"/>
              </a:rPr>
              <a:t> without using a camera called photograms. This type of photo captures the shadows of objects that do different things to light; transparent (lets light through), translucent (lets some light through), opaque (stops all light), reflective (light bounces off).</a:t>
            </a:r>
          </a:p>
        </p:txBody>
      </p:sp>
      <p:sp>
        <p:nvSpPr>
          <p:cNvPr id="12" name="TextBox 11">
            <a:extLst>
              <a:ext uri="{FF2B5EF4-FFF2-40B4-BE49-F238E27FC236}">
                <a16:creationId xmlns:a16="http://schemas.microsoft.com/office/drawing/2014/main" id="{44D7DEC8-5F05-BF13-8110-6101F7DE0162}"/>
              </a:ext>
            </a:extLst>
          </p:cNvPr>
          <p:cNvSpPr txBox="1"/>
          <p:nvPr/>
        </p:nvSpPr>
        <p:spPr>
          <a:xfrm>
            <a:off x="236838" y="5565252"/>
            <a:ext cx="11769810" cy="153888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NZ" b="1">
                <a:solidFill>
                  <a:srgbClr val="009473"/>
                </a:solidFill>
                <a:latin typeface="Calibri"/>
                <a:ea typeface="Calibri"/>
                <a:cs typeface="Calibri"/>
              </a:rPr>
              <a:t>Dance, sound and word ideas </a:t>
            </a:r>
            <a:r>
              <a:rPr lang="en-US">
                <a:solidFill>
                  <a:srgbClr val="009473"/>
                </a:solidFill>
                <a:latin typeface="Calibri"/>
                <a:ea typeface="Calibri"/>
                <a:cs typeface="Calibri"/>
              </a:rPr>
              <a:t> </a:t>
            </a:r>
            <a:endParaRPr lang="en-NZ">
              <a:solidFill>
                <a:srgbClr val="009473"/>
              </a:solidFill>
              <a:latin typeface="Calibri"/>
              <a:ea typeface="Calibri"/>
              <a:cs typeface="Calibri"/>
            </a:endParaRPr>
          </a:p>
          <a:p>
            <a:r>
              <a:rPr lang="en-NZ" sz="1400" b="0" i="0" u="none" strike="noStrike">
                <a:solidFill>
                  <a:srgbClr val="FFFFFF"/>
                </a:solidFill>
                <a:latin typeface="Calibri"/>
                <a:ea typeface="Calibri"/>
                <a:cs typeface="Calibri"/>
              </a:rPr>
              <a:t>L</a:t>
            </a:r>
            <a:r>
              <a:rPr lang="en-NZ" sz="1400" i="0" u="none" strike="noStrike">
                <a:solidFill>
                  <a:srgbClr val="FFFFFF"/>
                </a:solidFill>
                <a:latin typeface="Calibri"/>
                <a:ea typeface="Calibri"/>
                <a:cs typeface="Calibri"/>
              </a:rPr>
              <a:t>en loved getting creative with all parts of life. He loved inventing his </a:t>
            </a:r>
            <a:r>
              <a:rPr lang="en-NZ" sz="1400">
                <a:solidFill>
                  <a:srgbClr val="FFFFFF"/>
                </a:solidFill>
                <a:latin typeface="Calibri"/>
                <a:ea typeface="Calibri"/>
                <a:cs typeface="Calibri"/>
              </a:rPr>
              <a:t>own dance</a:t>
            </a:r>
            <a:r>
              <a:rPr lang="en-NZ" sz="1400" i="0" u="none" strike="noStrike">
                <a:solidFill>
                  <a:srgbClr val="FFFFFF"/>
                </a:solidFill>
                <a:latin typeface="Calibri"/>
                <a:ea typeface="Calibri"/>
                <a:cs typeface="Calibri"/>
              </a:rPr>
              <a:t> moves, experimenting with sound, and making up new words.</a:t>
            </a:r>
            <a:r>
              <a:rPr lang="en-US" sz="1400" i="0">
                <a:solidFill>
                  <a:srgbClr val="000000"/>
                </a:solidFill>
                <a:latin typeface="Calibri"/>
                <a:ea typeface="Calibri"/>
                <a:cs typeface="Calibri"/>
              </a:rPr>
              <a:t>​</a:t>
            </a:r>
            <a:r>
              <a:rPr lang="en-US" sz="1400">
                <a:solidFill>
                  <a:srgbClr val="000000"/>
                </a:solidFill>
                <a:latin typeface="Calibri"/>
                <a:ea typeface="Calibri"/>
                <a:cs typeface="Calibri"/>
              </a:rPr>
              <a:t> </a:t>
            </a:r>
            <a:r>
              <a:rPr lang="en-NZ" sz="1400" i="0" u="none" strike="noStrike">
                <a:solidFill>
                  <a:srgbClr val="FFFFFF"/>
                </a:solidFill>
                <a:latin typeface="Calibri"/>
                <a:ea typeface="Calibri"/>
                <a:cs typeface="Calibri"/>
              </a:rPr>
              <a:t>Some of Len’s dance moves were inspired by, for example, watching a </a:t>
            </a:r>
            <a:r>
              <a:rPr lang="en-NZ" sz="1400">
                <a:solidFill>
                  <a:srgbClr val="FFFFFF"/>
                </a:solidFill>
                <a:latin typeface="Calibri"/>
                <a:ea typeface="Calibri"/>
                <a:cs typeface="Calibri"/>
              </a:rPr>
              <a:t>cat stretch</a:t>
            </a:r>
            <a:r>
              <a:rPr lang="en-NZ" sz="1400" i="0" u="none" strike="noStrike">
                <a:solidFill>
                  <a:srgbClr val="FFFFFF"/>
                </a:solidFill>
                <a:latin typeface="Calibri"/>
                <a:ea typeface="Calibri"/>
                <a:cs typeface="Calibri"/>
              </a:rPr>
              <a:t> out and feeling that stretch in his own body. Some of </a:t>
            </a:r>
            <a:r>
              <a:rPr lang="en-NZ" sz="1400">
                <a:solidFill>
                  <a:srgbClr val="FFFFFF"/>
                </a:solidFill>
                <a:latin typeface="Calibri"/>
                <a:ea typeface="Calibri"/>
                <a:cs typeface="Calibri"/>
              </a:rPr>
              <a:t>his favourite</a:t>
            </a:r>
            <a:r>
              <a:rPr lang="en-NZ" sz="1400" i="0" u="none" strike="noStrike">
                <a:solidFill>
                  <a:srgbClr val="FFFFFF"/>
                </a:solidFill>
                <a:latin typeface="Calibri"/>
                <a:ea typeface="Calibri"/>
                <a:cs typeface="Calibri"/>
              </a:rPr>
              <a:t> sounds came from the rhythms of nature or jazz music. </a:t>
            </a:r>
            <a:r>
              <a:rPr lang="en-NZ" sz="1400">
                <a:solidFill>
                  <a:srgbClr val="FFFFFF"/>
                </a:solidFill>
                <a:latin typeface="Calibri"/>
                <a:ea typeface="Calibri"/>
                <a:cs typeface="Calibri"/>
              </a:rPr>
              <a:t>Len enjoyed</a:t>
            </a:r>
            <a:r>
              <a:rPr lang="en-NZ" sz="1400" i="0" u="none" strike="noStrike">
                <a:solidFill>
                  <a:srgbClr val="FFFFFF"/>
                </a:solidFill>
                <a:latin typeface="Calibri"/>
                <a:ea typeface="Calibri"/>
                <a:cs typeface="Calibri"/>
              </a:rPr>
              <a:t> putting </a:t>
            </a:r>
            <a:r>
              <a:rPr lang="en-NZ" sz="1400" b="1">
                <a:solidFill>
                  <a:srgbClr val="009473"/>
                </a:solidFill>
                <a:latin typeface="Calibri"/>
                <a:ea typeface="Calibri"/>
                <a:cs typeface="Calibri"/>
                <a:hlinkClick r:id="rId10">
                  <a:extLst>
                    <a:ext uri="{A12FA001-AC4F-418D-AE19-62706E023703}">
                      <ahyp:hlinkClr xmlns:ahyp="http://schemas.microsoft.com/office/drawing/2018/hyperlinkcolor" val="tx"/>
                    </a:ext>
                  </a:extLst>
                </a:hlinkClick>
              </a:rPr>
              <a:t>words</a:t>
            </a:r>
            <a:r>
              <a:rPr lang="en-NZ" sz="1400">
                <a:solidFill>
                  <a:srgbClr val="FFFFFF"/>
                </a:solidFill>
                <a:latin typeface="Calibri"/>
                <a:ea typeface="Calibri"/>
                <a:cs typeface="Calibri"/>
              </a:rPr>
              <a:t> </a:t>
            </a:r>
            <a:r>
              <a:rPr lang="en-NZ" sz="1400" i="0" u="none" strike="noStrike">
                <a:solidFill>
                  <a:srgbClr val="FFFFFF"/>
                </a:solidFill>
                <a:latin typeface="Calibri"/>
                <a:ea typeface="Calibri"/>
                <a:cs typeface="Calibri"/>
              </a:rPr>
              <a:t>together in surprising ways and using them in </a:t>
            </a:r>
            <a:r>
              <a:rPr lang="en-NZ" sz="1400">
                <a:solidFill>
                  <a:srgbClr val="FFFFFF"/>
                </a:solidFill>
                <a:latin typeface="Calibri"/>
                <a:ea typeface="Calibri"/>
                <a:cs typeface="Calibri"/>
              </a:rPr>
              <a:t>his poems</a:t>
            </a:r>
            <a:r>
              <a:rPr lang="en-NZ" sz="1400" i="0" u="none" strike="noStrike">
                <a:solidFill>
                  <a:srgbClr val="FFFFFF"/>
                </a:solidFill>
                <a:latin typeface="Calibri"/>
                <a:ea typeface="Calibri"/>
                <a:cs typeface="Calibri"/>
              </a:rPr>
              <a:t>. ZIGGLE, </a:t>
            </a:r>
            <a:r>
              <a:rPr lang="en-NZ" sz="1400" i="0" u="none" strike="noStrike" err="1">
                <a:solidFill>
                  <a:srgbClr val="FFFFFF"/>
                </a:solidFill>
                <a:latin typeface="Calibri"/>
                <a:ea typeface="Calibri"/>
                <a:cs typeface="Calibri"/>
              </a:rPr>
              <a:t>vizzy-vozzy</a:t>
            </a:r>
            <a:r>
              <a:rPr lang="en-NZ" sz="1400" i="0" u="none" strike="noStrike">
                <a:solidFill>
                  <a:srgbClr val="FFFFFF"/>
                </a:solidFill>
                <a:latin typeface="Calibri"/>
                <a:ea typeface="Calibri"/>
                <a:cs typeface="Calibri"/>
              </a:rPr>
              <a:t>, </a:t>
            </a:r>
            <a:r>
              <a:rPr lang="en-NZ" sz="1400">
                <a:solidFill>
                  <a:srgbClr val="FFFFFF"/>
                </a:solidFill>
                <a:latin typeface="Calibri"/>
                <a:ea typeface="Calibri"/>
                <a:cs typeface="Calibri"/>
              </a:rPr>
              <a:t>and drumming</a:t>
            </a:r>
            <a:r>
              <a:rPr lang="en-NZ" sz="1400" i="0" u="none" strike="noStrike">
                <a:solidFill>
                  <a:srgbClr val="FFFFFF"/>
                </a:solidFill>
                <a:latin typeface="Calibri"/>
                <a:ea typeface="Calibri"/>
                <a:cs typeface="Calibri"/>
              </a:rPr>
              <a:t> that rattles the marbles in </a:t>
            </a:r>
            <a:r>
              <a:rPr lang="en-NZ" sz="1400">
                <a:solidFill>
                  <a:srgbClr val="FFFFFF"/>
                </a:solidFill>
                <a:latin typeface="Calibri"/>
                <a:ea typeface="Calibri"/>
                <a:cs typeface="Calibri"/>
              </a:rPr>
              <a:t>your skull</a:t>
            </a:r>
            <a:r>
              <a:rPr lang="en-NZ" sz="1400" i="0" u="none" strike="noStrike">
                <a:solidFill>
                  <a:srgbClr val="FFFFFF"/>
                </a:solidFill>
                <a:latin typeface="Calibri"/>
                <a:ea typeface="Calibri"/>
                <a:cs typeface="Calibri"/>
              </a:rPr>
              <a:t>.</a:t>
            </a:r>
            <a:r>
              <a:rPr lang="en-US" sz="1400" i="0">
                <a:solidFill>
                  <a:srgbClr val="000000"/>
                </a:solidFill>
                <a:latin typeface="Calibri"/>
                <a:ea typeface="Calibri"/>
                <a:cs typeface="Calibri"/>
              </a:rPr>
              <a:t>​</a:t>
            </a:r>
          </a:p>
          <a:p>
            <a:pPr algn="ctr"/>
            <a:endParaRPr lang="en-US"/>
          </a:p>
        </p:txBody>
      </p:sp>
    </p:spTree>
    <p:extLst>
      <p:ext uri="{BB962C8B-B14F-4D97-AF65-F5344CB8AC3E}">
        <p14:creationId xmlns:p14="http://schemas.microsoft.com/office/powerpoint/2010/main" val="42734981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6E7EF962-A9A1-8552-3C9E-F6A67D65A02A}"/>
            </a:ext>
          </a:extLst>
        </p:cNvPr>
        <p:cNvGrpSpPr/>
        <p:nvPr/>
      </p:nvGrpSpPr>
      <p:grpSpPr>
        <a:xfrm>
          <a:off x="0" y="0"/>
          <a:ext cx="0" cy="0"/>
          <a:chOff x="0" y="0"/>
          <a:chExt cx="0" cy="0"/>
        </a:xfrm>
      </p:grpSpPr>
      <p:pic>
        <p:nvPicPr>
          <p:cNvPr id="22" name="Picture 21" descr="A white cross pattern on a black background&#10;&#10;AI-generated content may be incorrect.">
            <a:extLst>
              <a:ext uri="{FF2B5EF4-FFF2-40B4-BE49-F238E27FC236}">
                <a16:creationId xmlns:a16="http://schemas.microsoft.com/office/drawing/2014/main" id="{A7427CA5-B503-5B00-8FE0-E3F4716385C2}"/>
              </a:ext>
            </a:extLst>
          </p:cNvPr>
          <p:cNvPicPr>
            <a:picLocks noChangeAspect="1"/>
          </p:cNvPicPr>
          <p:nvPr/>
        </p:nvPicPr>
        <p:blipFill>
          <a:blip r:embed="rId3" cstate="screen">
            <a:alphaModFix amt="20000"/>
            <a:extLst>
              <a:ext uri="{28A0092B-C50C-407E-A947-70E740481C1C}">
                <a14:useLocalDpi xmlns:a14="http://schemas.microsoft.com/office/drawing/2010/main"/>
              </a:ext>
            </a:extLst>
          </a:blip>
          <a:stretch>
            <a:fillRect/>
          </a:stretch>
        </p:blipFill>
        <p:spPr>
          <a:xfrm>
            <a:off x="-1422906" y="4530161"/>
            <a:ext cx="5854997" cy="5931893"/>
          </a:xfrm>
          <a:prstGeom prst="rect">
            <a:avLst/>
          </a:prstGeom>
        </p:spPr>
      </p:pic>
      <p:pic>
        <p:nvPicPr>
          <p:cNvPr id="11" name="Picture 10" descr="A white and tan cross pattern&#10;&#10;AI-generated content may be incorrect.">
            <a:extLst>
              <a:ext uri="{FF2B5EF4-FFF2-40B4-BE49-F238E27FC236}">
                <a16:creationId xmlns:a16="http://schemas.microsoft.com/office/drawing/2014/main" id="{FEFB66B8-D2E3-0A24-7D7E-A2E30D1C8643}"/>
              </a:ext>
            </a:extLst>
          </p:cNvPr>
          <p:cNvPicPr>
            <a:picLocks noGrp="1" noRot="1" noChangeAspect="1" noMove="1" noResize="1" noEditPoints="1" noAdjustHandles="1" noChangeArrowheads="1" noChangeShapeType="1" noCrop="1"/>
          </p:cNvPicPr>
          <p:nvPr/>
        </p:nvPicPr>
        <p:blipFill>
          <a:blip r:embed="rId4">
            <a:alphaModFix amt="25000"/>
            <a:extLst>
              <a:ext uri="{28A0092B-C50C-407E-A947-70E740481C1C}">
                <a14:useLocalDpi xmlns:a14="http://schemas.microsoft.com/office/drawing/2010/main"/>
              </a:ext>
            </a:extLst>
          </a:blip>
          <a:stretch>
            <a:fillRect/>
          </a:stretch>
        </p:blipFill>
        <p:spPr>
          <a:xfrm>
            <a:off x="-1060634" y="7145979"/>
            <a:ext cx="5637965" cy="5637965"/>
          </a:xfrm>
          <a:prstGeom prst="rect">
            <a:avLst/>
          </a:prstGeom>
        </p:spPr>
      </p:pic>
      <p:pic>
        <p:nvPicPr>
          <p:cNvPr id="4" name="Picture 3" descr="A white and tan cross pattern&#10;&#10;AI-generated content may be incorrect.">
            <a:extLst>
              <a:ext uri="{FF2B5EF4-FFF2-40B4-BE49-F238E27FC236}">
                <a16:creationId xmlns:a16="http://schemas.microsoft.com/office/drawing/2014/main" id="{1DBAA292-C12E-6D61-5C64-F36A0671011E}"/>
              </a:ext>
            </a:extLst>
          </p:cNvPr>
          <p:cNvPicPr/>
          <p:nvPr/>
        </p:nvPicPr>
        <p:blipFill>
          <a:blip r:embed="rId4" cstate="screen">
            <a:alphaModFix amt="20000"/>
            <a:extLst>
              <a:ext uri="{28A0092B-C50C-407E-A947-70E740481C1C}">
                <a14:useLocalDpi xmlns:a14="http://schemas.microsoft.com/office/drawing/2010/main"/>
              </a:ext>
            </a:extLst>
          </a:blip>
          <a:stretch>
            <a:fillRect/>
          </a:stretch>
        </p:blipFill>
        <p:spPr>
          <a:xfrm>
            <a:off x="7491917" y="-1443876"/>
            <a:ext cx="3657552" cy="3657552"/>
          </a:xfrm>
          <a:prstGeom prst="rect">
            <a:avLst/>
          </a:prstGeom>
        </p:spPr>
      </p:pic>
      <p:sp>
        <p:nvSpPr>
          <p:cNvPr id="15" name="Slide Number Placeholder 44">
            <a:extLst>
              <a:ext uri="{FF2B5EF4-FFF2-40B4-BE49-F238E27FC236}">
                <a16:creationId xmlns:a16="http://schemas.microsoft.com/office/drawing/2014/main" id="{1E0973F9-5DC1-95A9-1201-DFADB9374C85}"/>
              </a:ext>
            </a:extLst>
          </p:cNvPr>
          <p:cNvSpPr txBox="1">
            <a:spLocks/>
          </p:cNvSpPr>
          <p:nvPr/>
        </p:nvSpPr>
        <p:spPr>
          <a:xfrm>
            <a:off x="10433652" y="6546928"/>
            <a:ext cx="512058" cy="46168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156F7254-0A45-4ADC-9DC5-1B01BF230778}" type="slidenum">
              <a:rPr lang="en-US" sz="998">
                <a:latin typeface="Sofia Pro" pitchFamily="2" charset="0"/>
              </a:rPr>
              <a:pPr/>
              <a:t>16</a:t>
            </a:fld>
            <a:endParaRPr lang="en-US" sz="998">
              <a:latin typeface="Sofia Pro" pitchFamily="2" charset="0"/>
            </a:endParaRPr>
          </a:p>
        </p:txBody>
      </p:sp>
      <p:pic>
        <p:nvPicPr>
          <p:cNvPr id="30" name="Picture 29" descr="A colorful text on a black background&#10;&#10;AI-generated content may be incorrect.">
            <a:extLst>
              <a:ext uri="{FF2B5EF4-FFF2-40B4-BE49-F238E27FC236}">
                <a16:creationId xmlns:a16="http://schemas.microsoft.com/office/drawing/2014/main" id="{32F4DF1D-684C-13F1-A0C1-F9B125F0526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03370" y="289690"/>
            <a:ext cx="2602091" cy="1301046"/>
          </a:xfrm>
          <a:prstGeom prst="rect">
            <a:avLst/>
          </a:prstGeom>
        </p:spPr>
      </p:pic>
      <p:pic>
        <p:nvPicPr>
          <p:cNvPr id="31" name="Picture 30" descr="A white and tan cross pattern&#10;&#10;AI-generated content may be incorrect.">
            <a:extLst>
              <a:ext uri="{FF2B5EF4-FFF2-40B4-BE49-F238E27FC236}">
                <a16:creationId xmlns:a16="http://schemas.microsoft.com/office/drawing/2014/main" id="{D810C7D9-2758-2951-6D8B-3E284B320A33}"/>
              </a:ext>
            </a:extLst>
          </p:cNvPr>
          <p:cNvPicPr/>
          <p:nvPr/>
        </p:nvPicPr>
        <p:blipFill>
          <a:blip r:embed="rId4" cstate="screen">
            <a:alphaModFix amt="20000"/>
            <a:extLst>
              <a:ext uri="{28A0092B-C50C-407E-A947-70E740481C1C}">
                <a14:useLocalDpi xmlns:a14="http://schemas.microsoft.com/office/drawing/2010/main"/>
              </a:ext>
            </a:extLst>
          </a:blip>
          <a:stretch>
            <a:fillRect/>
          </a:stretch>
        </p:blipFill>
        <p:spPr>
          <a:xfrm>
            <a:off x="9743489" y="288312"/>
            <a:ext cx="3657552" cy="3657552"/>
          </a:xfrm>
          <a:prstGeom prst="rect">
            <a:avLst/>
          </a:prstGeom>
        </p:spPr>
      </p:pic>
      <p:pic>
        <p:nvPicPr>
          <p:cNvPr id="3" name="Picture 2" descr="A face with red lines&#10;&#10;AI-generated content may be incorrect.">
            <a:extLst>
              <a:ext uri="{FF2B5EF4-FFF2-40B4-BE49-F238E27FC236}">
                <a16:creationId xmlns:a16="http://schemas.microsoft.com/office/drawing/2014/main" id="{43BDEA6B-6550-207F-96CF-0D12413F4D6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30346" y="5475455"/>
            <a:ext cx="864091" cy="1382545"/>
          </a:xfrm>
          <a:prstGeom prst="rect">
            <a:avLst/>
          </a:prstGeom>
        </p:spPr>
      </p:pic>
      <p:pic>
        <p:nvPicPr>
          <p:cNvPr id="5" name="Picture 4" descr="A red and black logo&#10;&#10;AI-generated content may be incorrect.">
            <a:extLst>
              <a:ext uri="{FF2B5EF4-FFF2-40B4-BE49-F238E27FC236}">
                <a16:creationId xmlns:a16="http://schemas.microsoft.com/office/drawing/2014/main" id="{C5D16600-F972-1E1A-548B-EC2BF0A42F7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098253" y="5749357"/>
            <a:ext cx="996964" cy="797571"/>
          </a:xfrm>
          <a:prstGeom prst="rect">
            <a:avLst/>
          </a:prstGeom>
        </p:spPr>
      </p:pic>
      <p:pic>
        <p:nvPicPr>
          <p:cNvPr id="2" name="Picture 1" descr="A green outline of a astronaut&#10;&#10;AI-generated content may be incorrect.">
            <a:extLst>
              <a:ext uri="{FF2B5EF4-FFF2-40B4-BE49-F238E27FC236}">
                <a16:creationId xmlns:a16="http://schemas.microsoft.com/office/drawing/2014/main" id="{6329F448-BCC7-0642-BCA1-B8A7464FF194}"/>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229606" y="663252"/>
            <a:ext cx="1060939" cy="1060939"/>
          </a:xfrm>
          <a:prstGeom prst="rect">
            <a:avLst/>
          </a:prstGeom>
        </p:spPr>
      </p:pic>
      <p:sp>
        <p:nvSpPr>
          <p:cNvPr id="8" name="TextBox 7">
            <a:extLst>
              <a:ext uri="{FF2B5EF4-FFF2-40B4-BE49-F238E27FC236}">
                <a16:creationId xmlns:a16="http://schemas.microsoft.com/office/drawing/2014/main" id="{B6F4633A-0605-273D-1B4D-76E765FA060A}"/>
              </a:ext>
            </a:extLst>
          </p:cNvPr>
          <p:cNvSpPr txBox="1"/>
          <p:nvPr/>
        </p:nvSpPr>
        <p:spPr>
          <a:xfrm>
            <a:off x="603370" y="1477371"/>
            <a:ext cx="7780966"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0" i="0" u="none" strike="noStrike" baseline="0">
                <a:solidFill>
                  <a:srgbClr val="00B050"/>
                </a:solidFill>
                <a:latin typeface="Calibri"/>
              </a:rPr>
              <a:t>New Zealand Curriculum alignment:</a:t>
            </a:r>
            <a:endParaRPr lang="en-US" sz="4000"/>
          </a:p>
        </p:txBody>
      </p:sp>
      <p:graphicFrame>
        <p:nvGraphicFramePr>
          <p:cNvPr id="9" name="Table 8">
            <a:extLst>
              <a:ext uri="{FF2B5EF4-FFF2-40B4-BE49-F238E27FC236}">
                <a16:creationId xmlns:a16="http://schemas.microsoft.com/office/drawing/2014/main" id="{983654E4-F478-750B-6033-F12FC7909309}"/>
              </a:ext>
            </a:extLst>
          </p:cNvPr>
          <p:cNvGraphicFramePr>
            <a:graphicFrameLocks noGrp="1"/>
          </p:cNvGraphicFramePr>
          <p:nvPr>
            <p:extLst>
              <p:ext uri="{D42A27DB-BD31-4B8C-83A1-F6EECF244321}">
                <p14:modId xmlns:p14="http://schemas.microsoft.com/office/powerpoint/2010/main" val="1702413921"/>
              </p:ext>
            </p:extLst>
          </p:nvPr>
        </p:nvGraphicFramePr>
        <p:xfrm>
          <a:off x="662392" y="2409644"/>
          <a:ext cx="10940604" cy="3360420"/>
        </p:xfrm>
        <a:graphic>
          <a:graphicData uri="http://schemas.openxmlformats.org/drawingml/2006/table">
            <a:tbl>
              <a:tblPr firstRow="1" bandRow="1">
                <a:tableStyleId>{2D5ABB26-0587-4C30-8999-92F81FD0307C}</a:tableStyleId>
              </a:tblPr>
              <a:tblGrid>
                <a:gridCol w="1725769">
                  <a:extLst>
                    <a:ext uri="{9D8B030D-6E8A-4147-A177-3AD203B41FA5}">
                      <a16:colId xmlns:a16="http://schemas.microsoft.com/office/drawing/2014/main" val="2245381607"/>
                    </a:ext>
                  </a:extLst>
                </a:gridCol>
                <a:gridCol w="1703303">
                  <a:extLst>
                    <a:ext uri="{9D8B030D-6E8A-4147-A177-3AD203B41FA5}">
                      <a16:colId xmlns:a16="http://schemas.microsoft.com/office/drawing/2014/main" val="2052681189"/>
                    </a:ext>
                  </a:extLst>
                </a:gridCol>
                <a:gridCol w="7511532">
                  <a:extLst>
                    <a:ext uri="{9D8B030D-6E8A-4147-A177-3AD203B41FA5}">
                      <a16:colId xmlns:a16="http://schemas.microsoft.com/office/drawing/2014/main" val="3110986436"/>
                    </a:ext>
                  </a:extLst>
                </a:gridCol>
              </a:tblGrid>
              <a:tr h="247709">
                <a:tc>
                  <a:txBody>
                    <a:bodyPr/>
                    <a:lstStyle/>
                    <a:p>
                      <a:r>
                        <a:rPr lang="en-NZ" sz="1050" b="1">
                          <a:solidFill>
                            <a:schemeClr val="accent2"/>
                          </a:solidFill>
                          <a:latin typeface="Calibri" panose="020F0502020204030204" pitchFamily="34" charset="0"/>
                          <a:ea typeface="Calibri" panose="020F0502020204030204" pitchFamily="34" charset="0"/>
                          <a:cs typeface="Calibri" panose="020F0502020204030204" pitchFamily="34" charset="0"/>
                        </a:rPr>
                        <a:t>Science:</a:t>
                      </a:r>
                    </a:p>
                  </a:txBody>
                  <a:tcPr>
                    <a:lnL>
                      <a:noFill/>
                    </a:lnL>
                    <a:lnR>
                      <a:noFill/>
                    </a:lnR>
                    <a:lnT>
                      <a:noFill/>
                    </a:lnT>
                    <a:lnB>
                      <a:noFill/>
                    </a:lnB>
                    <a:lnTlToBr w="12700" cmpd="sng">
                      <a:noFill/>
                      <a:prstDash val="solid"/>
                    </a:lnTlToBr>
                    <a:lnBlToTr w="12700" cmpd="sng">
                      <a:noFill/>
                      <a:prstDash val="solid"/>
                    </a:lnBlToTr>
                  </a:tcPr>
                </a:tc>
                <a:tc>
                  <a:txBody>
                    <a:bodyPr/>
                    <a:lstStyle/>
                    <a:p>
                      <a:r>
                        <a:rPr lang="en-NZ" sz="1050">
                          <a:solidFill>
                            <a:schemeClr val="accent2"/>
                          </a:solidFill>
                          <a:latin typeface="Calibri" panose="020F0502020204030204" pitchFamily="34" charset="0"/>
                          <a:ea typeface="Calibri" panose="020F0502020204030204" pitchFamily="34" charset="0"/>
                          <a:cs typeface="Calibri" panose="020F0502020204030204" pitchFamily="34" charset="0"/>
                        </a:rPr>
                        <a:t>Physical Science</a:t>
                      </a:r>
                    </a:p>
                  </a:txBody>
                  <a:tcPr>
                    <a:lnL>
                      <a:noFill/>
                    </a:lnL>
                    <a:lnR>
                      <a:noFill/>
                    </a:lnR>
                    <a:lnT>
                      <a:noFill/>
                    </a:lnT>
                    <a:lnB>
                      <a:noFill/>
                    </a:lnB>
                    <a:lnTlToBr w="12700" cmpd="sng">
                      <a:noFill/>
                      <a:prstDash val="solid"/>
                    </a:lnTlToBr>
                    <a:lnBlToTr w="12700" cmpd="sng">
                      <a:noFill/>
                      <a:prstDash val="solid"/>
                    </a:lnBlToTr>
                  </a:tcPr>
                </a:tc>
                <a:tc>
                  <a:txBody>
                    <a:bodyPr/>
                    <a:lstStyle/>
                    <a:p>
                      <a:r>
                        <a:rPr lang="en-US" sz="1050">
                          <a:solidFill>
                            <a:schemeClr val="bg1"/>
                          </a:solidFill>
                          <a:latin typeface="Calibri" panose="020F0502020204030204" pitchFamily="34" charset="0"/>
                          <a:ea typeface="Calibri" panose="020F0502020204030204" pitchFamily="34" charset="0"/>
                          <a:cs typeface="Calibri" panose="020F0502020204030204" pitchFamily="34" charset="0"/>
                        </a:rPr>
                        <a:t>A focus on energy, forces and motion. Developing understanding of how physical systems behave and interact. Using scientific reasoning and modelling to explain and predict phenomena.</a:t>
                      </a:r>
                    </a:p>
                    <a:p>
                      <a:endParaRPr lang="en-NZ" sz="1050">
                        <a:solidFill>
                          <a:schemeClr val="bg1"/>
                        </a:solidFill>
                        <a:latin typeface="Calibri" panose="020F0502020204030204" pitchFamily="34" charset="0"/>
                        <a:ea typeface="Calibri" panose="020F0502020204030204" pitchFamily="34" charset="0"/>
                        <a:cs typeface="Calibri" panose="020F0502020204030204" pitchFamily="34" charset="0"/>
                      </a:endParaRPr>
                    </a:p>
                  </a:txBody>
                  <a:tcP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276138568"/>
                  </a:ext>
                </a:extLst>
              </a:tr>
              <a:tr h="370840">
                <a:tc>
                  <a:txBody>
                    <a:bodyPr/>
                    <a:lstStyle/>
                    <a:p>
                      <a:r>
                        <a:rPr lang="en-NZ" sz="1050" b="1">
                          <a:solidFill>
                            <a:schemeClr val="accent2"/>
                          </a:solidFill>
                          <a:latin typeface="Calibri" panose="020F0502020204030204" pitchFamily="34" charset="0"/>
                          <a:ea typeface="Calibri" panose="020F0502020204030204" pitchFamily="34" charset="0"/>
                          <a:cs typeface="Calibri" panose="020F0502020204030204" pitchFamily="34" charset="0"/>
                        </a:rPr>
                        <a:t>Mathematics and Statistics:</a:t>
                      </a:r>
                    </a:p>
                  </a:txBody>
                  <a:tcPr>
                    <a:lnL>
                      <a:noFill/>
                    </a:lnL>
                    <a:lnR>
                      <a:noFill/>
                    </a:lnR>
                    <a:lnT>
                      <a:noFill/>
                    </a:lnT>
                    <a:lnB>
                      <a:noFill/>
                    </a:lnB>
                    <a:lnTlToBr w="12700" cmpd="sng">
                      <a:noFill/>
                      <a:prstDash val="solid"/>
                    </a:lnTlToBr>
                    <a:lnBlToTr w="12700" cmpd="sng">
                      <a:noFill/>
                      <a:prstDash val="solid"/>
                    </a:lnBlToTr>
                  </a:tcPr>
                </a:tc>
                <a:tc>
                  <a:txBody>
                    <a:bodyPr/>
                    <a:lstStyle/>
                    <a:p>
                      <a:r>
                        <a:rPr lang="en-NZ" sz="1050">
                          <a:solidFill>
                            <a:schemeClr val="accent2"/>
                          </a:solidFill>
                          <a:latin typeface="Calibri" panose="020F0502020204030204" pitchFamily="34" charset="0"/>
                          <a:ea typeface="Calibri" panose="020F0502020204030204" pitchFamily="34" charset="0"/>
                          <a:cs typeface="Calibri" panose="020F0502020204030204" pitchFamily="34" charset="0"/>
                        </a:rPr>
                        <a:t>Algebra</a:t>
                      </a:r>
                    </a:p>
                  </a:txBody>
                  <a:tcPr>
                    <a:lnL>
                      <a:noFill/>
                    </a:lnL>
                    <a:lnR>
                      <a:noFill/>
                    </a:lnR>
                    <a:lnT>
                      <a:noFill/>
                    </a:lnT>
                    <a:lnB>
                      <a:noFill/>
                    </a:lnB>
                    <a:lnTlToBr w="12700" cmpd="sng">
                      <a:noFill/>
                      <a:prstDash val="solid"/>
                    </a:lnTlToBr>
                    <a:lnBlToTr w="12700" cmpd="sng">
                      <a:noFill/>
                      <a:prstDash val="solid"/>
                    </a:lnBlToTr>
                  </a:tcPr>
                </a:tc>
                <a:tc>
                  <a:txBody>
                    <a:bodyPr/>
                    <a:lstStyle/>
                    <a:p>
                      <a:r>
                        <a:rPr lang="en-US" sz="1050">
                          <a:solidFill>
                            <a:schemeClr val="bg1"/>
                          </a:solidFill>
                          <a:latin typeface="Calibri" panose="020F0502020204030204" pitchFamily="34" charset="0"/>
                          <a:ea typeface="Calibri" panose="020F0502020204030204" pitchFamily="34" charset="0"/>
                          <a:cs typeface="Calibri" panose="020F0502020204030204" pitchFamily="34" charset="0"/>
                        </a:rPr>
                        <a:t>Developing understanding of how patterns and relationships can be represented using symbols, graphs, and diagrams, and how algebraic thinking supports communication.</a:t>
                      </a:r>
                      <a:endParaRPr lang="en-NZ" sz="1050">
                        <a:solidFill>
                          <a:schemeClr val="bg1"/>
                        </a:solidFill>
                        <a:latin typeface="Calibri" panose="020F0502020204030204" pitchFamily="34" charset="0"/>
                        <a:ea typeface="Calibri" panose="020F0502020204030204" pitchFamily="34" charset="0"/>
                        <a:cs typeface="Calibri" panose="020F0502020204030204" pitchFamily="34" charset="0"/>
                      </a:endParaRPr>
                    </a:p>
                  </a:txBody>
                  <a:tcP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207340660"/>
                  </a:ext>
                </a:extLst>
              </a:tr>
              <a:tr h="370840">
                <a:tc>
                  <a:txBody>
                    <a:bodyPr/>
                    <a:lstStyle/>
                    <a:p>
                      <a:endParaRPr lang="en-NZ" sz="1050" b="1">
                        <a:solidFill>
                          <a:schemeClr val="accent2"/>
                        </a:solidFill>
                        <a:latin typeface="Calibri" panose="020F0502020204030204" pitchFamily="34" charset="0"/>
                        <a:ea typeface="Calibri" panose="020F0502020204030204" pitchFamily="34" charset="0"/>
                        <a:cs typeface="Calibri" panose="020F0502020204030204" pitchFamily="34" charset="0"/>
                      </a:endParaRPr>
                    </a:p>
                  </a:txBody>
                  <a:tcPr>
                    <a:lnL>
                      <a:noFill/>
                    </a:lnL>
                    <a:lnR>
                      <a:noFill/>
                    </a:lnR>
                    <a:lnT>
                      <a:noFill/>
                    </a:lnT>
                    <a:lnB>
                      <a:noFill/>
                    </a:lnB>
                    <a:lnTlToBr w="12700" cmpd="sng">
                      <a:noFill/>
                      <a:prstDash val="solid"/>
                    </a:lnTlToBr>
                    <a:lnBlToTr w="12700" cmpd="sng">
                      <a:noFill/>
                      <a:prstDash val="solid"/>
                    </a:lnBlToTr>
                  </a:tcPr>
                </a:tc>
                <a:tc>
                  <a:txBody>
                    <a:bodyPr/>
                    <a:lstStyle/>
                    <a:p>
                      <a:r>
                        <a:rPr lang="en-NZ" sz="1050">
                          <a:solidFill>
                            <a:schemeClr val="accent2"/>
                          </a:solidFill>
                          <a:latin typeface="Calibri" panose="020F0502020204030204" pitchFamily="34" charset="0"/>
                          <a:ea typeface="Calibri" panose="020F0502020204030204" pitchFamily="34" charset="0"/>
                          <a:cs typeface="Calibri" panose="020F0502020204030204" pitchFamily="34" charset="0"/>
                        </a:rPr>
                        <a:t>Geometry</a:t>
                      </a:r>
                    </a:p>
                  </a:txBody>
                  <a:tcPr>
                    <a:lnL>
                      <a:noFill/>
                    </a:lnL>
                    <a:lnR>
                      <a:noFill/>
                    </a:lnR>
                    <a:lnT>
                      <a:noFill/>
                    </a:lnT>
                    <a:lnB>
                      <a:noFill/>
                    </a:lnB>
                    <a:lnTlToBr w="12700" cmpd="sng">
                      <a:noFill/>
                      <a:prstDash val="solid"/>
                    </a:lnTlToBr>
                    <a:lnBlToTr w="12700" cmpd="sng">
                      <a:noFill/>
                      <a:prstDash val="solid"/>
                    </a:lnBlToTr>
                  </a:tcPr>
                </a:tc>
                <a:tc>
                  <a:txBody>
                    <a:bodyPr/>
                    <a:lstStyle/>
                    <a:p>
                      <a:r>
                        <a:rPr lang="en-US" sz="1050">
                          <a:solidFill>
                            <a:schemeClr val="bg1"/>
                          </a:solidFill>
                          <a:latin typeface="Calibri" panose="020F0502020204030204" pitchFamily="34" charset="0"/>
                          <a:ea typeface="Calibri" panose="020F0502020204030204" pitchFamily="34" charset="0"/>
                          <a:cs typeface="Calibri" panose="020F0502020204030204" pitchFamily="34" charset="0"/>
                        </a:rPr>
                        <a:t>Focusing on shape, space, and transformation. Developing understanding of how to </a:t>
                      </a:r>
                      <a:r>
                        <a:rPr lang="en-US" sz="1050" err="1">
                          <a:solidFill>
                            <a:schemeClr val="bg1"/>
                          </a:solidFill>
                          <a:latin typeface="Calibri" panose="020F0502020204030204" pitchFamily="34" charset="0"/>
                          <a:ea typeface="Calibri" panose="020F0502020204030204" pitchFamily="34" charset="0"/>
                          <a:cs typeface="Calibri" panose="020F0502020204030204" pitchFamily="34" charset="0"/>
                        </a:rPr>
                        <a:t>visualise</a:t>
                      </a:r>
                      <a:r>
                        <a:rPr lang="en-US" sz="1050">
                          <a:solidFill>
                            <a:schemeClr val="bg1"/>
                          </a:solidFill>
                          <a:latin typeface="Calibri" panose="020F0502020204030204" pitchFamily="34" charset="0"/>
                          <a:ea typeface="Calibri" panose="020F0502020204030204" pitchFamily="34" charset="0"/>
                          <a:cs typeface="Calibri" panose="020F0502020204030204" pitchFamily="34" charset="0"/>
                        </a:rPr>
                        <a:t> represent, and </a:t>
                      </a:r>
                    </a:p>
                    <a:p>
                      <a:r>
                        <a:rPr lang="en-US" sz="1050">
                          <a:solidFill>
                            <a:schemeClr val="bg1"/>
                          </a:solidFill>
                          <a:latin typeface="Calibri" panose="020F0502020204030204" pitchFamily="34" charset="0"/>
                          <a:ea typeface="Calibri" panose="020F0502020204030204" pitchFamily="34" charset="0"/>
                          <a:cs typeface="Calibri" panose="020F0502020204030204" pitchFamily="34" charset="0"/>
                        </a:rPr>
                        <a:t>reason about objects and their position, orientation, and movement, drawing on geometric ideas used across cultures and contexts.</a:t>
                      </a:r>
                    </a:p>
                    <a:p>
                      <a:endParaRPr lang="en-US" sz="1050">
                        <a:solidFill>
                          <a:schemeClr val="bg1"/>
                        </a:solidFill>
                        <a:latin typeface="Calibri" panose="020F0502020204030204" pitchFamily="34" charset="0"/>
                        <a:ea typeface="Calibri" panose="020F0502020204030204" pitchFamily="34" charset="0"/>
                        <a:cs typeface="Calibri" panose="020F0502020204030204" pitchFamily="34" charset="0"/>
                      </a:endParaRPr>
                    </a:p>
                  </a:txBody>
                  <a:tcP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870405711"/>
                  </a:ext>
                </a:extLst>
              </a:tr>
              <a:tr h="370840">
                <a:tc>
                  <a:txBody>
                    <a:bodyPr/>
                    <a:lstStyle/>
                    <a:p>
                      <a:r>
                        <a:rPr lang="en-NZ" sz="1050" b="1">
                          <a:solidFill>
                            <a:schemeClr val="accent2"/>
                          </a:solidFill>
                          <a:latin typeface="Calibri" panose="020F0502020204030204" pitchFamily="34" charset="0"/>
                          <a:ea typeface="Calibri" panose="020F0502020204030204" pitchFamily="34" charset="0"/>
                          <a:cs typeface="Calibri" panose="020F0502020204030204" pitchFamily="34" charset="0"/>
                        </a:rPr>
                        <a:t>Social Sciences:</a:t>
                      </a:r>
                    </a:p>
                  </a:txBody>
                  <a:tcPr>
                    <a:lnL>
                      <a:noFill/>
                    </a:lnL>
                    <a:lnR>
                      <a:noFill/>
                    </a:lnR>
                    <a:lnT>
                      <a:noFill/>
                    </a:lnT>
                    <a:lnB>
                      <a:noFill/>
                    </a:lnB>
                    <a:lnTlToBr w="12700" cmpd="sng">
                      <a:noFill/>
                      <a:prstDash val="solid"/>
                    </a:lnTlToBr>
                    <a:lnBlToTr w="12700" cmpd="sng">
                      <a:noFill/>
                      <a:prstDash val="solid"/>
                    </a:lnBlToTr>
                  </a:tcPr>
                </a:tc>
                <a:tc>
                  <a:txBody>
                    <a:bodyPr/>
                    <a:lstStyle/>
                    <a:p>
                      <a:r>
                        <a:rPr lang="en-NZ" sz="1050">
                          <a:solidFill>
                            <a:schemeClr val="accent2"/>
                          </a:solidFill>
                          <a:latin typeface="Calibri" panose="020F0502020204030204" pitchFamily="34" charset="0"/>
                          <a:ea typeface="Calibri" panose="020F0502020204030204" pitchFamily="34" charset="0"/>
                          <a:cs typeface="Calibri" panose="020F0502020204030204" pitchFamily="34" charset="0"/>
                        </a:rPr>
                        <a:t>History</a:t>
                      </a:r>
                    </a:p>
                  </a:txBody>
                  <a:tcPr>
                    <a:lnL>
                      <a:noFill/>
                    </a:lnL>
                    <a:lnR>
                      <a:noFill/>
                    </a:lnR>
                    <a:lnT>
                      <a:noFill/>
                    </a:lnT>
                    <a:lnB>
                      <a:noFill/>
                    </a:lnB>
                    <a:lnTlToBr w="12700" cmpd="sng">
                      <a:noFill/>
                      <a:prstDash val="solid"/>
                    </a:lnTlToBr>
                    <a:lnBlToTr w="12700" cmpd="sng">
                      <a:noFill/>
                      <a:prstDash val="solid"/>
                    </a:lnBlToTr>
                  </a:tcPr>
                </a:tc>
                <a:tc>
                  <a:txBody>
                    <a:bodyPr/>
                    <a:lstStyle/>
                    <a:p>
                      <a:r>
                        <a:rPr lang="en-US" sz="1050">
                          <a:solidFill>
                            <a:schemeClr val="bg1"/>
                          </a:solidFill>
                          <a:latin typeface="Calibri"/>
                          <a:ea typeface="Calibri"/>
                          <a:cs typeface="Calibri"/>
                        </a:rPr>
                        <a:t>Interpreting the past through significant events, cultures, and changes over time. Developing understanding of how historians use evidence and concepts to explain how societies have developed.</a:t>
                      </a:r>
                    </a:p>
                    <a:p>
                      <a:endParaRPr lang="en-NZ" sz="1050">
                        <a:solidFill>
                          <a:schemeClr val="bg1"/>
                        </a:solidFill>
                        <a:latin typeface="Calibri" panose="020F0502020204030204" pitchFamily="34" charset="0"/>
                        <a:ea typeface="Calibri" panose="020F0502020204030204" pitchFamily="34" charset="0"/>
                        <a:cs typeface="Calibri" panose="020F0502020204030204" pitchFamily="34" charset="0"/>
                      </a:endParaRPr>
                    </a:p>
                  </a:txBody>
                  <a:tcP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688392495"/>
                  </a:ext>
                </a:extLst>
              </a:tr>
              <a:tr h="388012">
                <a:tc>
                  <a:txBody>
                    <a:bodyPr/>
                    <a:lstStyle/>
                    <a:p>
                      <a:r>
                        <a:rPr lang="en-NZ" sz="1050" b="1">
                          <a:solidFill>
                            <a:schemeClr val="accent2"/>
                          </a:solidFill>
                          <a:latin typeface="Calibri" panose="020F0502020204030204" pitchFamily="34" charset="0"/>
                          <a:ea typeface="Calibri" panose="020F0502020204030204" pitchFamily="34" charset="0"/>
                          <a:cs typeface="Calibri" panose="020F0502020204030204" pitchFamily="34" charset="0"/>
                        </a:rPr>
                        <a:t>The Arts:</a:t>
                      </a:r>
                    </a:p>
                  </a:txBody>
                  <a:tcPr>
                    <a:lnL>
                      <a:noFill/>
                    </a:lnL>
                    <a:lnR>
                      <a:noFill/>
                    </a:lnR>
                    <a:lnT>
                      <a:noFill/>
                    </a:lnT>
                    <a:lnB>
                      <a:noFill/>
                    </a:lnB>
                    <a:lnTlToBr w="12700" cmpd="sng">
                      <a:noFill/>
                      <a:prstDash val="solid"/>
                    </a:lnTlToBr>
                    <a:lnBlToTr w="12700" cmpd="sng">
                      <a:noFill/>
                      <a:prstDash val="solid"/>
                    </a:lnBlToTr>
                  </a:tcPr>
                </a:tc>
                <a:tc>
                  <a:txBody>
                    <a:bodyPr/>
                    <a:lstStyle/>
                    <a:p>
                      <a:r>
                        <a:rPr lang="en-NZ" sz="1050">
                          <a:solidFill>
                            <a:schemeClr val="accent2"/>
                          </a:solidFill>
                          <a:latin typeface="Calibri" panose="020F0502020204030204" pitchFamily="34" charset="0"/>
                          <a:ea typeface="Calibri" panose="020F0502020204030204" pitchFamily="34" charset="0"/>
                          <a:cs typeface="Calibri" panose="020F0502020204030204" pitchFamily="34" charset="0"/>
                        </a:rPr>
                        <a:t>Performing Arts</a:t>
                      </a:r>
                    </a:p>
                  </a:txBody>
                  <a:tcPr>
                    <a:lnL>
                      <a:noFill/>
                    </a:lnL>
                    <a:lnR>
                      <a:noFill/>
                    </a:lnR>
                    <a:lnT>
                      <a:noFill/>
                    </a:lnT>
                    <a:lnB>
                      <a:noFill/>
                    </a:lnB>
                    <a:lnTlToBr w="12700" cmpd="sng">
                      <a:noFill/>
                      <a:prstDash val="solid"/>
                    </a:lnTlToBr>
                    <a:lnBlToTr w="12700" cmpd="sng">
                      <a:noFill/>
                      <a:prstDash val="solid"/>
                    </a:lnBlToTr>
                  </a:tcPr>
                </a:tc>
                <a:tc>
                  <a:txBody>
                    <a:bodyPr/>
                    <a:lstStyle/>
                    <a:p>
                      <a:pPr marL="0" indent="0">
                        <a:buFont typeface="Arial"/>
                        <a:buNone/>
                      </a:pPr>
                      <a:r>
                        <a:rPr lang="en-US" sz="1050">
                          <a:solidFill>
                            <a:schemeClr val="bg1"/>
                          </a:solidFill>
                          <a:latin typeface="Calibri"/>
                          <a:ea typeface="Calibri"/>
                          <a:cs typeface="Calibri"/>
                        </a:rPr>
                        <a:t>Expressing and interpreting meaning through movement and performance. Exploring identity, emotion, and storytelling connects communities, preserves traditions, and inspires innovation.</a:t>
                      </a:r>
                      <a:endParaRPr lang="en-NZ" sz="1050">
                        <a:solidFill>
                          <a:schemeClr val="bg1"/>
                        </a:solidFill>
                        <a:latin typeface="Calibri" panose="020F0502020204030204" pitchFamily="34" charset="0"/>
                        <a:ea typeface="Calibri" panose="020F0502020204030204" pitchFamily="34" charset="0"/>
                        <a:cs typeface="Calibri" panose="020F0502020204030204" pitchFamily="34" charset="0"/>
                      </a:endParaRPr>
                    </a:p>
                  </a:txBody>
                  <a:tcP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882043662"/>
                  </a:ext>
                </a:extLst>
              </a:tr>
              <a:tr h="155573">
                <a:tc>
                  <a:txBody>
                    <a:bodyPr/>
                    <a:lstStyle/>
                    <a:p>
                      <a:endParaRPr lang="en-NZ" sz="1050">
                        <a:solidFill>
                          <a:schemeClr val="bg1"/>
                        </a:solidFill>
                        <a:latin typeface="Calibri" panose="020F0502020204030204" pitchFamily="34" charset="0"/>
                        <a:ea typeface="Calibri" panose="020F0502020204030204" pitchFamily="34" charset="0"/>
                        <a:cs typeface="Calibri" panose="020F0502020204030204" pitchFamily="34" charset="0"/>
                      </a:endParaRPr>
                    </a:p>
                  </a:txBody>
                  <a:tcPr>
                    <a:lnL>
                      <a:noFill/>
                    </a:lnL>
                    <a:lnR>
                      <a:noFill/>
                    </a:lnR>
                    <a:lnT>
                      <a:noFill/>
                    </a:lnT>
                    <a:lnB>
                      <a:noFill/>
                    </a:lnB>
                    <a:lnTlToBr w="12700" cmpd="sng">
                      <a:noFill/>
                      <a:prstDash val="solid"/>
                    </a:lnTlToBr>
                    <a:lnBlToTr w="12700" cmpd="sng">
                      <a:noFill/>
                      <a:prstDash val="solid"/>
                    </a:lnBlToTr>
                  </a:tcPr>
                </a:tc>
                <a:tc>
                  <a:txBody>
                    <a:bodyPr/>
                    <a:lstStyle/>
                    <a:p>
                      <a:r>
                        <a:rPr lang="en-NZ" sz="1050">
                          <a:solidFill>
                            <a:schemeClr val="accent2"/>
                          </a:solidFill>
                          <a:latin typeface="Calibri" panose="020F0502020204030204" pitchFamily="34" charset="0"/>
                          <a:ea typeface="Calibri" panose="020F0502020204030204" pitchFamily="34" charset="0"/>
                          <a:cs typeface="Calibri" panose="020F0502020204030204" pitchFamily="34" charset="0"/>
                        </a:rPr>
                        <a:t>Music</a:t>
                      </a:r>
                    </a:p>
                  </a:txBody>
                  <a:tcPr>
                    <a:lnL>
                      <a:noFill/>
                    </a:lnL>
                    <a:lnR>
                      <a:noFill/>
                    </a:lnR>
                    <a:lnT>
                      <a:noFill/>
                    </a:lnT>
                    <a:lnB>
                      <a:noFill/>
                    </a:lnB>
                    <a:lnTlToBr w="12700" cmpd="sng">
                      <a:noFill/>
                      <a:prstDash val="solid"/>
                    </a:lnTlToBr>
                    <a:lnBlToTr w="12700" cmpd="sng">
                      <a:noFill/>
                      <a:prstDash val="solid"/>
                    </a:lnBlToTr>
                  </a:tcPr>
                </a:tc>
                <a:tc>
                  <a:txBody>
                    <a:bodyPr/>
                    <a:lstStyle/>
                    <a:p>
                      <a:r>
                        <a:rPr lang="en-US" sz="1050">
                          <a:solidFill>
                            <a:schemeClr val="bg1"/>
                          </a:solidFill>
                          <a:latin typeface="Calibri"/>
                          <a:ea typeface="Calibri"/>
                          <a:cs typeface="Calibri"/>
                        </a:rPr>
                        <a:t>Understanding and expressing meaning through sound. Learning through improvisation, experimentation, and repetition, and engaging with music from diverse times and cultures.</a:t>
                      </a:r>
                      <a:endParaRPr lang="en-NZ" sz="1050">
                        <a:solidFill>
                          <a:schemeClr val="bg1"/>
                        </a:solidFill>
                        <a:latin typeface="Calibri" panose="020F0502020204030204" pitchFamily="34" charset="0"/>
                        <a:ea typeface="Calibri" panose="020F0502020204030204" pitchFamily="34" charset="0"/>
                        <a:cs typeface="Calibri" panose="020F0502020204030204" pitchFamily="34" charset="0"/>
                      </a:endParaRPr>
                    </a:p>
                  </a:txBody>
                  <a:tcP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654124550"/>
                  </a:ext>
                </a:extLst>
              </a:tr>
              <a:tr h="370840">
                <a:tc>
                  <a:txBody>
                    <a:bodyPr/>
                    <a:lstStyle/>
                    <a:p>
                      <a:endParaRPr lang="en-NZ" sz="1050">
                        <a:solidFill>
                          <a:schemeClr val="bg1"/>
                        </a:solidFill>
                        <a:latin typeface="Calibri" panose="020F0502020204030204" pitchFamily="34" charset="0"/>
                        <a:ea typeface="Calibri" panose="020F0502020204030204" pitchFamily="34" charset="0"/>
                        <a:cs typeface="Calibri" panose="020F0502020204030204" pitchFamily="34" charset="0"/>
                      </a:endParaRPr>
                    </a:p>
                  </a:txBody>
                  <a:tcPr>
                    <a:lnL>
                      <a:noFill/>
                    </a:lnL>
                    <a:lnR>
                      <a:noFill/>
                    </a:lnR>
                    <a:lnT>
                      <a:noFill/>
                    </a:lnT>
                    <a:lnB>
                      <a:noFill/>
                    </a:lnB>
                    <a:lnTlToBr w="12700" cmpd="sng">
                      <a:noFill/>
                      <a:prstDash val="solid"/>
                    </a:lnTlToBr>
                    <a:lnBlToTr w="12700" cmpd="sng">
                      <a:noFill/>
                      <a:prstDash val="solid"/>
                    </a:lnBlToTr>
                  </a:tcPr>
                </a:tc>
                <a:tc>
                  <a:txBody>
                    <a:bodyPr/>
                    <a:lstStyle/>
                    <a:p>
                      <a:r>
                        <a:rPr lang="en-NZ" sz="1050">
                          <a:solidFill>
                            <a:schemeClr val="accent2"/>
                          </a:solidFill>
                          <a:latin typeface="Calibri" panose="020F0502020204030204" pitchFamily="34" charset="0"/>
                          <a:ea typeface="Calibri" panose="020F0502020204030204" pitchFamily="34" charset="0"/>
                          <a:cs typeface="Calibri" panose="020F0502020204030204" pitchFamily="34" charset="0"/>
                        </a:rPr>
                        <a:t>Visual Arts</a:t>
                      </a:r>
                    </a:p>
                  </a:txBody>
                  <a:tcPr>
                    <a:lnL>
                      <a:noFill/>
                    </a:lnL>
                    <a:lnR>
                      <a:noFill/>
                    </a:lnR>
                    <a:lnT>
                      <a:noFill/>
                    </a:lnT>
                    <a:lnB>
                      <a:noFill/>
                    </a:lnB>
                    <a:lnTlToBr w="12700" cmpd="sng">
                      <a:noFill/>
                      <a:prstDash val="solid"/>
                    </a:lnTlToBr>
                    <a:lnBlToTr w="12700" cmpd="sng">
                      <a:noFill/>
                      <a:prstDash val="solid"/>
                    </a:lnBlToTr>
                  </a:tcPr>
                </a:tc>
                <a:tc>
                  <a:txBody>
                    <a:bodyPr/>
                    <a:lstStyle/>
                    <a:p>
                      <a:r>
                        <a:rPr lang="en-US" sz="1050">
                          <a:solidFill>
                            <a:schemeClr val="bg1"/>
                          </a:solidFill>
                          <a:latin typeface="Calibri"/>
                          <a:ea typeface="Calibri"/>
                          <a:cs typeface="Calibri"/>
                        </a:rPr>
                        <a:t>Teaching students to explore and communicate meaning through visual forms. Developing understanding of creative processes, visual conventions, and how to express ideas with intention.</a:t>
                      </a:r>
                      <a:endParaRPr lang="en-NZ" sz="1050">
                        <a:solidFill>
                          <a:schemeClr val="bg1"/>
                        </a:solidFill>
                        <a:latin typeface="Calibri" panose="020F0502020204030204" pitchFamily="34" charset="0"/>
                        <a:ea typeface="Calibri" panose="020F0502020204030204" pitchFamily="34" charset="0"/>
                        <a:cs typeface="Calibri" panose="020F0502020204030204" pitchFamily="34" charset="0"/>
                      </a:endParaRPr>
                    </a:p>
                  </a:txBody>
                  <a:tcP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022015157"/>
                  </a:ext>
                </a:extLst>
              </a:tr>
            </a:tbl>
          </a:graphicData>
        </a:graphic>
      </p:graphicFrame>
    </p:spTree>
    <p:extLst>
      <p:ext uri="{BB962C8B-B14F-4D97-AF65-F5344CB8AC3E}">
        <p14:creationId xmlns:p14="http://schemas.microsoft.com/office/powerpoint/2010/main" val="21711131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76A9F344-BAC4-3F85-A47A-3E370B42D6E9}"/>
            </a:ext>
          </a:extLst>
        </p:cNvPr>
        <p:cNvGrpSpPr/>
        <p:nvPr/>
      </p:nvGrpSpPr>
      <p:grpSpPr>
        <a:xfrm>
          <a:off x="0" y="0"/>
          <a:ext cx="0" cy="0"/>
          <a:chOff x="0" y="0"/>
          <a:chExt cx="0" cy="0"/>
        </a:xfrm>
      </p:grpSpPr>
      <p:pic>
        <p:nvPicPr>
          <p:cNvPr id="31" name="Picture 30" descr="A white and tan cross pattern&#10;&#10;AI-generated content may be incorrect.">
            <a:extLst>
              <a:ext uri="{FF2B5EF4-FFF2-40B4-BE49-F238E27FC236}">
                <a16:creationId xmlns:a16="http://schemas.microsoft.com/office/drawing/2014/main" id="{A7B6663C-C0CF-A38D-E01A-E45DC8EF3109}"/>
              </a:ext>
            </a:extLst>
          </p:cNvPr>
          <p:cNvPicPr/>
          <p:nvPr/>
        </p:nvPicPr>
        <p:blipFill>
          <a:blip r:embed="rId3" cstate="screen">
            <a:alphaModFix amt="20000"/>
            <a:extLst>
              <a:ext uri="{28A0092B-C50C-407E-A947-70E740481C1C}">
                <a14:useLocalDpi xmlns:a14="http://schemas.microsoft.com/office/drawing/2010/main"/>
              </a:ext>
            </a:extLst>
          </a:blip>
          <a:stretch>
            <a:fillRect/>
          </a:stretch>
        </p:blipFill>
        <p:spPr>
          <a:xfrm>
            <a:off x="9743489" y="288312"/>
            <a:ext cx="3657552" cy="3657552"/>
          </a:xfrm>
          <a:prstGeom prst="rect">
            <a:avLst/>
          </a:prstGeom>
        </p:spPr>
      </p:pic>
      <p:pic>
        <p:nvPicPr>
          <p:cNvPr id="22" name="Picture 21" descr="A white cross pattern on a black background&#10;&#10;AI-generated content may be incorrect.">
            <a:extLst>
              <a:ext uri="{FF2B5EF4-FFF2-40B4-BE49-F238E27FC236}">
                <a16:creationId xmlns:a16="http://schemas.microsoft.com/office/drawing/2014/main" id="{540078C2-AA5A-D865-4D46-9F34DEE85F24}"/>
              </a:ext>
            </a:extLst>
          </p:cNvPr>
          <p:cNvPicPr>
            <a:picLocks noChangeAspect="1"/>
          </p:cNvPicPr>
          <p:nvPr/>
        </p:nvPicPr>
        <p:blipFill>
          <a:blip r:embed="rId4" cstate="screen">
            <a:alphaModFix amt="20000"/>
            <a:extLst>
              <a:ext uri="{28A0092B-C50C-407E-A947-70E740481C1C}">
                <a14:useLocalDpi xmlns:a14="http://schemas.microsoft.com/office/drawing/2010/main"/>
              </a:ext>
            </a:extLst>
          </a:blip>
          <a:stretch>
            <a:fillRect/>
          </a:stretch>
        </p:blipFill>
        <p:spPr>
          <a:xfrm>
            <a:off x="-1422906" y="4530161"/>
            <a:ext cx="5854997" cy="5931893"/>
          </a:xfrm>
          <a:prstGeom prst="rect">
            <a:avLst/>
          </a:prstGeom>
        </p:spPr>
      </p:pic>
      <p:pic>
        <p:nvPicPr>
          <p:cNvPr id="11" name="Picture 10" descr="A white and tan cross pattern&#10;&#10;AI-generated content may be incorrect.">
            <a:extLst>
              <a:ext uri="{FF2B5EF4-FFF2-40B4-BE49-F238E27FC236}">
                <a16:creationId xmlns:a16="http://schemas.microsoft.com/office/drawing/2014/main" id="{03BE0FAD-DA25-027D-83B9-C353BE849CFE}"/>
              </a:ext>
            </a:extLst>
          </p:cNvPr>
          <p:cNvPicPr>
            <a:picLocks noGrp="1" noRot="1" noChangeAspect="1" noMove="1" noResize="1" noEditPoints="1" noAdjustHandles="1" noChangeArrowheads="1" noChangeShapeType="1" noCrop="1"/>
          </p:cNvPicPr>
          <p:nvPr/>
        </p:nvPicPr>
        <p:blipFill>
          <a:blip r:embed="rId3">
            <a:alphaModFix amt="25000"/>
            <a:extLst>
              <a:ext uri="{28A0092B-C50C-407E-A947-70E740481C1C}">
                <a14:useLocalDpi xmlns:a14="http://schemas.microsoft.com/office/drawing/2010/main"/>
              </a:ext>
            </a:extLst>
          </a:blip>
          <a:stretch>
            <a:fillRect/>
          </a:stretch>
        </p:blipFill>
        <p:spPr>
          <a:xfrm>
            <a:off x="-1060634" y="7145979"/>
            <a:ext cx="5637965" cy="5637965"/>
          </a:xfrm>
          <a:prstGeom prst="rect">
            <a:avLst/>
          </a:prstGeom>
        </p:spPr>
      </p:pic>
      <p:pic>
        <p:nvPicPr>
          <p:cNvPr id="4" name="Picture 3" descr="A white and tan cross pattern&#10;&#10;AI-generated content may be incorrect.">
            <a:extLst>
              <a:ext uri="{FF2B5EF4-FFF2-40B4-BE49-F238E27FC236}">
                <a16:creationId xmlns:a16="http://schemas.microsoft.com/office/drawing/2014/main" id="{DBAC17E9-1EC5-3B8B-75C9-DA5AD75D33A5}"/>
              </a:ext>
            </a:extLst>
          </p:cNvPr>
          <p:cNvPicPr/>
          <p:nvPr/>
        </p:nvPicPr>
        <p:blipFill>
          <a:blip r:embed="rId3" cstate="screen">
            <a:alphaModFix amt="20000"/>
            <a:extLst>
              <a:ext uri="{28A0092B-C50C-407E-A947-70E740481C1C}">
                <a14:useLocalDpi xmlns:a14="http://schemas.microsoft.com/office/drawing/2010/main"/>
              </a:ext>
            </a:extLst>
          </a:blip>
          <a:stretch>
            <a:fillRect/>
          </a:stretch>
        </p:blipFill>
        <p:spPr>
          <a:xfrm>
            <a:off x="7491917" y="-1443876"/>
            <a:ext cx="3657552" cy="3657552"/>
          </a:xfrm>
          <a:prstGeom prst="rect">
            <a:avLst/>
          </a:prstGeom>
        </p:spPr>
      </p:pic>
      <p:sp>
        <p:nvSpPr>
          <p:cNvPr id="15" name="Slide Number Placeholder 44">
            <a:extLst>
              <a:ext uri="{FF2B5EF4-FFF2-40B4-BE49-F238E27FC236}">
                <a16:creationId xmlns:a16="http://schemas.microsoft.com/office/drawing/2014/main" id="{FE6A8C3B-3F9B-45DB-6DFC-AF2D89C7C340}"/>
              </a:ext>
            </a:extLst>
          </p:cNvPr>
          <p:cNvSpPr txBox="1">
            <a:spLocks/>
          </p:cNvSpPr>
          <p:nvPr/>
        </p:nvSpPr>
        <p:spPr>
          <a:xfrm>
            <a:off x="10433652" y="6326068"/>
            <a:ext cx="512058" cy="46168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156F7254-0A45-4ADC-9DC5-1B01BF230778}" type="slidenum">
              <a:rPr lang="en-US" sz="998">
                <a:latin typeface="Sofia Pro" pitchFamily="2" charset="0"/>
              </a:rPr>
              <a:pPr/>
              <a:t>17</a:t>
            </a:fld>
            <a:endParaRPr lang="en-US" sz="998">
              <a:latin typeface="Sofia Pro" pitchFamily="2" charset="0"/>
            </a:endParaRPr>
          </a:p>
        </p:txBody>
      </p:sp>
      <p:pic>
        <p:nvPicPr>
          <p:cNvPr id="3" name="Picture 2" descr="A face with red lines&#10;&#10;AI-generated content may be incorrect.">
            <a:extLst>
              <a:ext uri="{FF2B5EF4-FFF2-40B4-BE49-F238E27FC236}">
                <a16:creationId xmlns:a16="http://schemas.microsoft.com/office/drawing/2014/main" id="{44D2848B-9A4B-4B63-5B6B-D5DD01E0142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30346" y="5403847"/>
            <a:ext cx="864091" cy="1382545"/>
          </a:xfrm>
          <a:prstGeom prst="rect">
            <a:avLst/>
          </a:prstGeom>
        </p:spPr>
      </p:pic>
      <p:pic>
        <p:nvPicPr>
          <p:cNvPr id="5" name="Picture 4" descr="A red and black logo&#10;&#10;AI-generated content may be incorrect.">
            <a:extLst>
              <a:ext uri="{FF2B5EF4-FFF2-40B4-BE49-F238E27FC236}">
                <a16:creationId xmlns:a16="http://schemas.microsoft.com/office/drawing/2014/main" id="{E58BEA9B-39FA-8223-43D4-3B233C0E917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098253" y="5677749"/>
            <a:ext cx="996964" cy="797571"/>
          </a:xfrm>
          <a:prstGeom prst="rect">
            <a:avLst/>
          </a:prstGeom>
        </p:spPr>
      </p:pic>
      <p:sp>
        <p:nvSpPr>
          <p:cNvPr id="14" name="TextBox 23">
            <a:extLst>
              <a:ext uri="{FF2B5EF4-FFF2-40B4-BE49-F238E27FC236}">
                <a16:creationId xmlns:a16="http://schemas.microsoft.com/office/drawing/2014/main" id="{30B0DAE7-3A70-3FBB-CC87-DB2B4DA1C5A9}"/>
              </a:ext>
            </a:extLst>
          </p:cNvPr>
          <p:cNvSpPr txBox="1"/>
          <p:nvPr/>
        </p:nvSpPr>
        <p:spPr>
          <a:xfrm>
            <a:off x="3290407" y="2139793"/>
            <a:ext cx="2573845" cy="132343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600" err="1">
                <a:solidFill>
                  <a:schemeClr val="bg1"/>
                </a:solidFill>
                <a:latin typeface="Calibri" panose="020F0502020204030204" pitchFamily="34" charset="0"/>
                <a:ea typeface="Calibri" panose="020F0502020204030204" pitchFamily="34" charset="0"/>
                <a:cs typeface="Calibri" panose="020F0502020204030204" pitchFamily="34" charset="0"/>
              </a:rPr>
              <a:t>Ākonga</a:t>
            </a:r>
            <a:r>
              <a:rPr lang="en-US" sz="1600">
                <a:solidFill>
                  <a:schemeClr val="bg1"/>
                </a:solidFill>
                <a:latin typeface="Calibri" panose="020F0502020204030204" pitchFamily="34" charset="0"/>
                <a:ea typeface="Calibri" panose="020F0502020204030204" pitchFamily="34" charset="0"/>
                <a:cs typeface="Calibri" panose="020F0502020204030204" pitchFamily="34" charset="0"/>
              </a:rPr>
              <a:t> experiment with light, </a:t>
            </a:r>
            <a:r>
              <a:rPr lang="en-US" sz="1600" err="1">
                <a:solidFill>
                  <a:schemeClr val="bg1"/>
                </a:solidFill>
                <a:latin typeface="Calibri" panose="020F0502020204030204" pitchFamily="34" charset="0"/>
                <a:ea typeface="Calibri" panose="020F0502020204030204" pitchFamily="34" charset="0"/>
                <a:cs typeface="Calibri" panose="020F0502020204030204" pitchFamily="34" charset="0"/>
              </a:rPr>
              <a:t>colour</a:t>
            </a:r>
            <a:r>
              <a:rPr lang="en-US" sz="1600">
                <a:solidFill>
                  <a:schemeClr val="bg1"/>
                </a:solidFill>
                <a:latin typeface="Calibri" panose="020F0502020204030204" pitchFamily="34" charset="0"/>
                <a:ea typeface="Calibri" panose="020F0502020204030204" pitchFamily="34" charset="0"/>
                <a:cs typeface="Calibri" panose="020F0502020204030204" pitchFamily="34" charset="0"/>
              </a:rPr>
              <a:t>, and materials to create striking artworks in a hands-on </a:t>
            </a:r>
            <a:r>
              <a:rPr lang="en-US" sz="1600">
                <a:solidFill>
                  <a:schemeClr val="bg1"/>
                </a:solidFill>
                <a:latin typeface="Calibri" panose="020F0502020204030204" pitchFamily="34" charset="0"/>
                <a:ea typeface="Calibri" panose="020F0502020204030204" pitchFamily="34" charset="0"/>
                <a:cs typeface="Calibri" panose="020F0502020204030204" pitchFamily="34" charset="0"/>
                <a:hlinkClick r:id="rId7"/>
              </a:rPr>
              <a:t>makerspace</a:t>
            </a:r>
            <a:r>
              <a:rPr lang="en-US" sz="1600">
                <a:solidFill>
                  <a:schemeClr val="bg1"/>
                </a:solidFill>
                <a:latin typeface="Calibri" panose="020F0502020204030204" pitchFamily="34" charset="0"/>
                <a:ea typeface="Calibri" panose="020F0502020204030204" pitchFamily="34" charset="0"/>
                <a:cs typeface="Calibri" panose="020F0502020204030204" pitchFamily="34" charset="0"/>
              </a:rPr>
              <a:t> experience.</a:t>
            </a:r>
          </a:p>
        </p:txBody>
      </p:sp>
      <p:sp>
        <p:nvSpPr>
          <p:cNvPr id="16" name="TextBox 24">
            <a:extLst>
              <a:ext uri="{FF2B5EF4-FFF2-40B4-BE49-F238E27FC236}">
                <a16:creationId xmlns:a16="http://schemas.microsoft.com/office/drawing/2014/main" id="{1FCA792F-B2C3-64F4-22AB-ACFEE7ED395C}"/>
              </a:ext>
            </a:extLst>
          </p:cNvPr>
          <p:cNvSpPr txBox="1"/>
          <p:nvPr/>
        </p:nvSpPr>
        <p:spPr>
          <a:xfrm>
            <a:off x="8754469" y="2214568"/>
            <a:ext cx="3008508" cy="132343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600" err="1">
                <a:solidFill>
                  <a:schemeClr val="bg1"/>
                </a:solidFill>
                <a:latin typeface="Calibri" panose="020F0502020204030204" pitchFamily="34" charset="0"/>
                <a:ea typeface="Calibri" panose="020F0502020204030204" pitchFamily="34" charset="0"/>
                <a:cs typeface="Calibri" panose="020F0502020204030204" pitchFamily="34" charset="0"/>
              </a:rPr>
              <a:t>Ākonga</a:t>
            </a:r>
            <a:r>
              <a:rPr lang="en-US" sz="1600">
                <a:solidFill>
                  <a:schemeClr val="bg1"/>
                </a:solidFill>
                <a:latin typeface="Calibri" panose="020F0502020204030204" pitchFamily="34" charset="0"/>
                <a:ea typeface="Calibri" panose="020F0502020204030204" pitchFamily="34" charset="0"/>
                <a:cs typeface="Calibri" panose="020F0502020204030204" pitchFamily="34" charset="0"/>
              </a:rPr>
              <a:t> uncover the stories of New Plymouth’s </a:t>
            </a:r>
            <a:r>
              <a:rPr lang="en-US" sz="1600">
                <a:solidFill>
                  <a:schemeClr val="bg1"/>
                </a:solidFill>
                <a:latin typeface="Calibri" panose="020F0502020204030204" pitchFamily="34" charset="0"/>
                <a:ea typeface="Calibri" panose="020F0502020204030204" pitchFamily="34" charset="0"/>
                <a:cs typeface="Calibri" panose="020F0502020204030204" pitchFamily="34" charset="0"/>
                <a:hlinkClick r:id="rId8"/>
              </a:rPr>
              <a:t>street art </a:t>
            </a:r>
            <a:r>
              <a:rPr lang="en-US" sz="1600">
                <a:solidFill>
                  <a:schemeClr val="bg1"/>
                </a:solidFill>
                <a:latin typeface="Calibri" panose="020F0502020204030204" pitchFamily="34" charset="0"/>
                <a:ea typeface="Calibri" panose="020F0502020204030204" pitchFamily="34" charset="0"/>
                <a:cs typeface="Calibri" panose="020F0502020204030204" pitchFamily="34" charset="0"/>
              </a:rPr>
              <a:t>on a mural tour, then create bold, environmentally themed chalk artworks of their own.</a:t>
            </a:r>
          </a:p>
        </p:txBody>
      </p:sp>
      <p:pic>
        <p:nvPicPr>
          <p:cNvPr id="17" name="Picture 16">
            <a:extLst>
              <a:ext uri="{FF2B5EF4-FFF2-40B4-BE49-F238E27FC236}">
                <a16:creationId xmlns:a16="http://schemas.microsoft.com/office/drawing/2014/main" id="{55EB580C-900F-96B3-3354-D00B5C5E6CE9}"/>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a:off x="595682" y="2159703"/>
            <a:ext cx="2502572" cy="1668381"/>
          </a:xfrm>
          <a:prstGeom prst="rect">
            <a:avLst/>
          </a:prstGeom>
          <a:ln>
            <a:noFill/>
          </a:ln>
        </p:spPr>
      </p:pic>
      <p:pic>
        <p:nvPicPr>
          <p:cNvPr id="18" name="Picture 17">
            <a:extLst>
              <a:ext uri="{FF2B5EF4-FFF2-40B4-BE49-F238E27FC236}">
                <a16:creationId xmlns:a16="http://schemas.microsoft.com/office/drawing/2014/main" id="{684EAAFD-F5DD-D0C8-1C2E-D552D9CAD843}"/>
              </a:ext>
            </a:extLst>
          </p:cNvPr>
          <p:cNvPicPr>
            <a:picLocks noChangeAspect="1"/>
          </p:cNvPicPr>
          <p:nvPr/>
        </p:nvPicPr>
        <p:blipFill>
          <a:blip r:embed="rId10" cstate="screen">
            <a:extLst>
              <a:ext uri="{28A0092B-C50C-407E-A947-70E740481C1C}">
                <a14:useLocalDpi xmlns:a14="http://schemas.microsoft.com/office/drawing/2010/main"/>
              </a:ext>
            </a:extLst>
          </a:blip>
          <a:srcRect/>
          <a:stretch>
            <a:fillRect/>
          </a:stretch>
        </p:blipFill>
        <p:spPr>
          <a:xfrm>
            <a:off x="6214790" y="2202630"/>
            <a:ext cx="2340814" cy="1634674"/>
          </a:xfrm>
          <a:prstGeom prst="rect">
            <a:avLst/>
          </a:prstGeom>
          <a:ln>
            <a:noFill/>
          </a:ln>
        </p:spPr>
      </p:pic>
      <p:pic>
        <p:nvPicPr>
          <p:cNvPr id="19" name="Picture 18">
            <a:extLst>
              <a:ext uri="{FF2B5EF4-FFF2-40B4-BE49-F238E27FC236}">
                <a16:creationId xmlns:a16="http://schemas.microsoft.com/office/drawing/2014/main" id="{FE4515EA-61C6-8CF8-E3B6-5055B2994542}"/>
              </a:ext>
            </a:extLst>
          </p:cNvPr>
          <p:cNvPicPr>
            <a:picLocks noChangeAspect="1"/>
          </p:cNvPicPr>
          <p:nvPr/>
        </p:nvPicPr>
        <p:blipFill>
          <a:blip r:embed="rId11"/>
          <a:stretch>
            <a:fillRect/>
          </a:stretch>
        </p:blipFill>
        <p:spPr>
          <a:xfrm>
            <a:off x="595681" y="288312"/>
            <a:ext cx="4518513" cy="1198942"/>
          </a:xfrm>
          <a:prstGeom prst="rect">
            <a:avLst/>
          </a:prstGeom>
        </p:spPr>
      </p:pic>
      <p:sp>
        <p:nvSpPr>
          <p:cNvPr id="25" name="TextBox 23">
            <a:extLst>
              <a:ext uri="{FF2B5EF4-FFF2-40B4-BE49-F238E27FC236}">
                <a16:creationId xmlns:a16="http://schemas.microsoft.com/office/drawing/2014/main" id="{75BBC5BF-7FAA-E0F4-8F49-B0253130B94F}"/>
              </a:ext>
            </a:extLst>
          </p:cNvPr>
          <p:cNvSpPr txBox="1"/>
          <p:nvPr/>
        </p:nvSpPr>
        <p:spPr>
          <a:xfrm>
            <a:off x="3317153" y="4648457"/>
            <a:ext cx="2520355" cy="156966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600">
                <a:solidFill>
                  <a:schemeClr val="bg1"/>
                </a:solidFill>
                <a:latin typeface="Calibri" panose="020F0502020204030204" pitchFamily="34" charset="0"/>
                <a:ea typeface="Calibri" panose="020F0502020204030204" pitchFamily="34" charset="0"/>
                <a:cs typeface="Calibri" panose="020F0502020204030204" pitchFamily="34" charset="0"/>
              </a:rPr>
              <a:t>Discover </a:t>
            </a:r>
            <a:r>
              <a:rPr lang="en-US" sz="1600">
                <a:solidFill>
                  <a:schemeClr val="bg1"/>
                </a:solidFill>
                <a:latin typeface="Calibri" panose="020F0502020204030204" pitchFamily="34" charset="0"/>
                <a:ea typeface="Calibri" panose="020F0502020204030204" pitchFamily="34" charset="0"/>
                <a:cs typeface="Calibri" panose="020F0502020204030204" pitchFamily="34" charset="0"/>
                <a:hlinkClick r:id="rId12"/>
              </a:rPr>
              <a:t>tukutuku patterns</a:t>
            </a:r>
            <a:r>
              <a:rPr lang="en-US" sz="1600">
                <a:solidFill>
                  <a:schemeClr val="bg1"/>
                </a:solidFill>
                <a:latin typeface="Calibri" panose="020F0502020204030204" pitchFamily="34" charset="0"/>
                <a:ea typeface="Calibri" panose="020F0502020204030204" pitchFamily="34" charset="0"/>
                <a:cs typeface="Calibri" panose="020F0502020204030204" pitchFamily="34" charset="0"/>
              </a:rPr>
              <a:t>, and their links to culture, identity, storytelling, mathematics and whakapapa in this hands-on Library lesson.</a:t>
            </a:r>
          </a:p>
        </p:txBody>
      </p:sp>
      <p:pic>
        <p:nvPicPr>
          <p:cNvPr id="26" name="Picture 25">
            <a:extLst>
              <a:ext uri="{FF2B5EF4-FFF2-40B4-BE49-F238E27FC236}">
                <a16:creationId xmlns:a16="http://schemas.microsoft.com/office/drawing/2014/main" id="{8E7F321F-AD13-E347-F5F9-BC2FEA584E75}"/>
              </a:ext>
            </a:extLst>
          </p:cNvPr>
          <p:cNvPicPr>
            <a:picLocks noChangeAspect="1"/>
          </p:cNvPicPr>
          <p:nvPr/>
        </p:nvPicPr>
        <p:blipFill>
          <a:blip r:embed="rId13" cstate="screen">
            <a:extLst>
              <a:ext uri="{28A0092B-C50C-407E-A947-70E740481C1C}">
                <a14:useLocalDpi xmlns:a14="http://schemas.microsoft.com/office/drawing/2010/main"/>
              </a:ext>
            </a:extLst>
          </a:blip>
          <a:srcRect/>
          <a:stretch/>
        </p:blipFill>
        <p:spPr>
          <a:xfrm>
            <a:off x="595682" y="4668367"/>
            <a:ext cx="2470812" cy="1647207"/>
          </a:xfrm>
          <a:prstGeom prst="rect">
            <a:avLst/>
          </a:prstGeom>
          <a:ln>
            <a:noFill/>
          </a:ln>
        </p:spPr>
      </p:pic>
      <p:sp>
        <p:nvSpPr>
          <p:cNvPr id="27" name="Text Placeholder 3">
            <a:extLst>
              <a:ext uri="{FF2B5EF4-FFF2-40B4-BE49-F238E27FC236}">
                <a16:creationId xmlns:a16="http://schemas.microsoft.com/office/drawing/2014/main" id="{0E2664E4-4AF9-37D9-BC43-2518441DCB37}"/>
              </a:ext>
            </a:extLst>
          </p:cNvPr>
          <p:cNvSpPr txBox="1">
            <a:spLocks/>
          </p:cNvSpPr>
          <p:nvPr/>
        </p:nvSpPr>
        <p:spPr>
          <a:xfrm>
            <a:off x="541555" y="1593177"/>
            <a:ext cx="6191906" cy="359098"/>
          </a:xfrm>
          <a:prstGeom prst="rect">
            <a:avLst/>
          </a:prstGeom>
        </p:spPr>
        <p:txBody>
          <a:bodyPr lIns="91440" tIns="45720" rIns="91440" bIns="45720" anchor="t"/>
          <a:lstStyle>
            <a:defPPr>
              <a:defRPr lang="en-US"/>
            </a:defPPr>
            <a:lvl1pPr marL="228600" indent="-228600" algn="l" defTabSz="914400" rtl="0" eaLnBrk="1" latinLnBrk="0" hangingPunct="1">
              <a:lnSpc>
                <a:spcPts val="2400"/>
              </a:lnSpc>
              <a:spcBef>
                <a:spcPts val="1000"/>
              </a:spcBef>
              <a:buFont typeface="Arial" panose="020B0604020202020204" pitchFamily="34" charset="0"/>
              <a:buNone/>
              <a:defRPr sz="1800" b="0" i="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chemeClr val="accent2"/>
                </a:solidFill>
                <a:latin typeface="Calibri"/>
                <a:ea typeface="Calibri"/>
                <a:cs typeface="Calibri"/>
              </a:rPr>
              <a:t>For our Gallery sessions check out:</a:t>
            </a:r>
          </a:p>
        </p:txBody>
      </p:sp>
      <p:sp>
        <p:nvSpPr>
          <p:cNvPr id="28" name="Text Placeholder 3">
            <a:extLst>
              <a:ext uri="{FF2B5EF4-FFF2-40B4-BE49-F238E27FC236}">
                <a16:creationId xmlns:a16="http://schemas.microsoft.com/office/drawing/2014/main" id="{0E2664E4-4AF9-37D9-BC43-2518441DCB37}"/>
              </a:ext>
            </a:extLst>
          </p:cNvPr>
          <p:cNvSpPr txBox="1">
            <a:spLocks/>
          </p:cNvSpPr>
          <p:nvPr/>
        </p:nvSpPr>
        <p:spPr>
          <a:xfrm>
            <a:off x="595681" y="4081637"/>
            <a:ext cx="11167296" cy="399212"/>
          </a:xfrm>
          <a:prstGeom prst="rect">
            <a:avLst/>
          </a:prstGeom>
        </p:spPr>
        <p:txBody>
          <a:bodyPr lIns="91440" tIns="45720" rIns="91440" bIns="45720" anchor="t"/>
          <a:lstStyle>
            <a:defPPr>
              <a:defRPr lang="en-US"/>
            </a:defPPr>
            <a:lvl1pPr marL="228600" indent="-228600" algn="l" defTabSz="914400" rtl="0" eaLnBrk="1" latinLnBrk="0" hangingPunct="1">
              <a:lnSpc>
                <a:spcPts val="2400"/>
              </a:lnSpc>
              <a:spcBef>
                <a:spcPts val="1000"/>
              </a:spcBef>
              <a:buFont typeface="Arial" panose="020B0604020202020204" pitchFamily="34" charset="0"/>
              <a:buNone/>
              <a:defRPr sz="1800" b="0" i="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chemeClr val="accent2"/>
                </a:solidFill>
                <a:ea typeface="Calibri" panose="020F0502020204030204" pitchFamily="34" charset="0"/>
              </a:rPr>
              <a:t>Create your own learning journey by combining this lesson with other </a:t>
            </a:r>
            <a:r>
              <a:rPr lang="en-US" err="1">
                <a:solidFill>
                  <a:schemeClr val="accent2"/>
                </a:solidFill>
                <a:ea typeface="Calibri" panose="020F0502020204030204" pitchFamily="34" charset="0"/>
              </a:rPr>
              <a:t>programmes</a:t>
            </a:r>
            <a:r>
              <a:rPr lang="en-US">
                <a:solidFill>
                  <a:schemeClr val="accent2"/>
                </a:solidFill>
                <a:ea typeface="Calibri" panose="020F0502020204030204" pitchFamily="34" charset="0"/>
              </a:rPr>
              <a:t> in our pick‑your‑path experience.</a:t>
            </a:r>
            <a:endParaRPr lang="en-NZ">
              <a:solidFill>
                <a:schemeClr val="accent2"/>
              </a:solidFill>
              <a:ea typeface="Calibri" panose="020F0502020204030204" pitchFamily="34" charset="0"/>
            </a:endParaRPr>
          </a:p>
          <a:p>
            <a:pPr marL="0" indent="0"/>
            <a:endParaRPr lang="en-NZ">
              <a:solidFill>
                <a:schemeClr val="accent2"/>
              </a:solidFill>
              <a:ea typeface="Calibri" panose="020F0502020204030204" pitchFamily="34" charset="0"/>
            </a:endParaRPr>
          </a:p>
        </p:txBody>
      </p:sp>
    </p:spTree>
    <p:extLst>
      <p:ext uri="{BB962C8B-B14F-4D97-AF65-F5344CB8AC3E}">
        <p14:creationId xmlns:p14="http://schemas.microsoft.com/office/powerpoint/2010/main" val="19384812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A415FBF6-D4AC-23FB-5B34-66FC23CB9518}"/>
            </a:ext>
          </a:extLst>
        </p:cNvPr>
        <p:cNvGrpSpPr/>
        <p:nvPr/>
      </p:nvGrpSpPr>
      <p:grpSpPr>
        <a:xfrm>
          <a:off x="0" y="0"/>
          <a:ext cx="0" cy="0"/>
          <a:chOff x="0" y="0"/>
          <a:chExt cx="0" cy="0"/>
        </a:xfrm>
      </p:grpSpPr>
      <p:pic>
        <p:nvPicPr>
          <p:cNvPr id="9" name="Picture 8" descr="A white cross pattern on a black background&#10;&#10;AI-generated content may be incorrect.">
            <a:extLst>
              <a:ext uri="{FF2B5EF4-FFF2-40B4-BE49-F238E27FC236}">
                <a16:creationId xmlns:a16="http://schemas.microsoft.com/office/drawing/2014/main" id="{8A222BCE-BB31-605A-E0C7-C10649CD3D02}"/>
              </a:ext>
            </a:extLst>
          </p:cNvPr>
          <p:cNvPicPr>
            <a:picLocks noChangeAspect="1"/>
          </p:cNvPicPr>
          <p:nvPr/>
        </p:nvPicPr>
        <p:blipFill>
          <a:blip r:embed="rId2" cstate="screen">
            <a:alphaModFix amt="20000"/>
            <a:extLst>
              <a:ext uri="{28A0092B-C50C-407E-A947-70E740481C1C}">
                <a14:useLocalDpi xmlns:a14="http://schemas.microsoft.com/office/drawing/2010/main"/>
              </a:ext>
            </a:extLst>
          </a:blip>
          <a:stretch>
            <a:fillRect/>
          </a:stretch>
        </p:blipFill>
        <p:spPr>
          <a:xfrm>
            <a:off x="-1821895" y="4150891"/>
            <a:ext cx="4638978" cy="4699902"/>
          </a:xfrm>
          <a:prstGeom prst="rect">
            <a:avLst/>
          </a:prstGeom>
        </p:spPr>
      </p:pic>
      <p:pic>
        <p:nvPicPr>
          <p:cNvPr id="10" name="Picture 9" descr="A white cross pattern on a black background&#10;&#10;AI-generated content may be incorrect.">
            <a:extLst>
              <a:ext uri="{FF2B5EF4-FFF2-40B4-BE49-F238E27FC236}">
                <a16:creationId xmlns:a16="http://schemas.microsoft.com/office/drawing/2014/main" id="{18118C32-9460-6FCD-7F33-A5DA016F6E0D}"/>
              </a:ext>
            </a:extLst>
          </p:cNvPr>
          <p:cNvPicPr>
            <a:picLocks noChangeAspect="1"/>
          </p:cNvPicPr>
          <p:nvPr/>
        </p:nvPicPr>
        <p:blipFill>
          <a:blip r:embed="rId2" cstate="screen">
            <a:alphaModFix amt="20000"/>
            <a:extLst>
              <a:ext uri="{28A0092B-C50C-407E-A947-70E740481C1C}">
                <a14:useLocalDpi xmlns:a14="http://schemas.microsoft.com/office/drawing/2010/main"/>
              </a:ext>
            </a:extLst>
          </a:blip>
          <a:stretch>
            <a:fillRect/>
          </a:stretch>
        </p:blipFill>
        <p:spPr>
          <a:xfrm>
            <a:off x="-1659636" y="7527975"/>
            <a:ext cx="4638978" cy="4699902"/>
          </a:xfrm>
          <a:prstGeom prst="rect">
            <a:avLst/>
          </a:prstGeom>
        </p:spPr>
      </p:pic>
      <p:pic>
        <p:nvPicPr>
          <p:cNvPr id="8" name="Picture 7" descr="A white cross pattern on a black background&#10;&#10;AI-generated content may be incorrect.">
            <a:extLst>
              <a:ext uri="{FF2B5EF4-FFF2-40B4-BE49-F238E27FC236}">
                <a16:creationId xmlns:a16="http://schemas.microsoft.com/office/drawing/2014/main" id="{99C17CF2-57BA-1EE4-F007-AF89E86F7A27}"/>
              </a:ext>
            </a:extLst>
          </p:cNvPr>
          <p:cNvPicPr>
            <a:picLocks noChangeAspect="1"/>
          </p:cNvPicPr>
          <p:nvPr/>
        </p:nvPicPr>
        <p:blipFill>
          <a:blip r:embed="rId2" cstate="screen">
            <a:alphaModFix amt="20000"/>
            <a:extLst>
              <a:ext uri="{28A0092B-C50C-407E-A947-70E740481C1C}">
                <a14:useLocalDpi xmlns:a14="http://schemas.microsoft.com/office/drawing/2010/main"/>
              </a:ext>
            </a:extLst>
          </a:blip>
          <a:stretch>
            <a:fillRect/>
          </a:stretch>
        </p:blipFill>
        <p:spPr>
          <a:xfrm>
            <a:off x="7942564" y="-1859307"/>
            <a:ext cx="4801566" cy="4837815"/>
          </a:xfrm>
          <a:prstGeom prst="rect">
            <a:avLst/>
          </a:prstGeom>
        </p:spPr>
      </p:pic>
      <p:pic>
        <p:nvPicPr>
          <p:cNvPr id="12" name="Picture 11" descr="A colorful text on a black background&#10;&#10;AI-generated content may be incorrect.">
            <a:extLst>
              <a:ext uri="{FF2B5EF4-FFF2-40B4-BE49-F238E27FC236}">
                <a16:creationId xmlns:a16="http://schemas.microsoft.com/office/drawing/2014/main" id="{11B723D6-4852-027E-CB4B-697E8B90FFF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76160" y="1353690"/>
            <a:ext cx="6698757" cy="3431367"/>
          </a:xfrm>
          <a:prstGeom prst="rect">
            <a:avLst/>
          </a:prstGeom>
        </p:spPr>
      </p:pic>
      <p:pic>
        <p:nvPicPr>
          <p:cNvPr id="2" name="Picture 1" descr="A qr code with a letter m&#10;&#10;AI-generated content may be incorrect.">
            <a:extLst>
              <a:ext uri="{FF2B5EF4-FFF2-40B4-BE49-F238E27FC236}">
                <a16:creationId xmlns:a16="http://schemas.microsoft.com/office/drawing/2014/main" id="{8824C32F-51E2-F6E7-8CDE-1C9FDAAFF5BA}"/>
              </a:ext>
            </a:extLst>
          </p:cNvPr>
          <p:cNvPicPr>
            <a:picLocks noChangeAspect="1"/>
          </p:cNvPicPr>
          <p:nvPr/>
        </p:nvPicPr>
        <p:blipFill>
          <a:blip r:embed="rId4"/>
          <a:stretch>
            <a:fillRect/>
          </a:stretch>
        </p:blipFill>
        <p:spPr>
          <a:xfrm>
            <a:off x="7752843" y="4621720"/>
            <a:ext cx="1352550" cy="1352550"/>
          </a:xfrm>
          <a:prstGeom prst="rect">
            <a:avLst/>
          </a:prstGeom>
        </p:spPr>
      </p:pic>
      <p:sp>
        <p:nvSpPr>
          <p:cNvPr id="4" name="Text Placeholder 1">
            <a:extLst>
              <a:ext uri="{FF2B5EF4-FFF2-40B4-BE49-F238E27FC236}">
                <a16:creationId xmlns:a16="http://schemas.microsoft.com/office/drawing/2014/main" id="{667EE60D-65FE-2103-0D81-FC24A86AB880}"/>
              </a:ext>
            </a:extLst>
          </p:cNvPr>
          <p:cNvSpPr>
            <a:spLocks noGrp="1"/>
          </p:cNvSpPr>
          <p:nvPr/>
        </p:nvSpPr>
        <p:spPr>
          <a:xfrm>
            <a:off x="3116946" y="5105748"/>
            <a:ext cx="4336034" cy="797124"/>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None/>
              <a:defRPr lang="en-NZ" sz="1500" b="0" i="0" kern="1200" smtClean="0">
                <a:solidFill>
                  <a:schemeClr val="tx1"/>
                </a:solidFill>
                <a:effectLst/>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3000" b="1" i="0" kern="1200">
                <a:solidFill>
                  <a:schemeClr val="accent2"/>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3000" b="1" i="0" kern="1200">
                <a:solidFill>
                  <a:schemeClr val="accent2"/>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3000" b="1" i="0" kern="1200">
                <a:solidFill>
                  <a:schemeClr val="accent2"/>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3000" b="1" i="0" kern="1200">
                <a:solidFill>
                  <a:schemeClr val="accent2"/>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chemeClr val="bg1"/>
                </a:solidFill>
                <a:latin typeface="Calibri"/>
                <a:ea typeface="Calibri"/>
                <a:cs typeface="Calibri"/>
              </a:rPr>
              <a:t>For more information and to book your next class visit – scan the QR code or go to </a:t>
            </a:r>
            <a:r>
              <a:rPr lang="en-US" b="1">
                <a:solidFill>
                  <a:schemeClr val="bg1"/>
                </a:solidFill>
                <a:latin typeface="Calibri"/>
                <a:ea typeface="Calibri"/>
                <a:cs typeface="Calibri"/>
              </a:rPr>
              <a:t>miharo.com</a:t>
            </a:r>
            <a:endParaRPr lang="en-US" b="1">
              <a:solidFill>
                <a:schemeClr val="bg1"/>
              </a:solidFill>
            </a:endParaRPr>
          </a:p>
        </p:txBody>
      </p:sp>
    </p:spTree>
    <p:extLst>
      <p:ext uri="{BB962C8B-B14F-4D97-AF65-F5344CB8AC3E}">
        <p14:creationId xmlns:p14="http://schemas.microsoft.com/office/powerpoint/2010/main" val="25125695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E29511CB-7693-4A5F-902B-B57F38E801A3}"/>
            </a:ext>
          </a:extLst>
        </p:cNvPr>
        <p:cNvGrpSpPr/>
        <p:nvPr/>
      </p:nvGrpSpPr>
      <p:grpSpPr>
        <a:xfrm>
          <a:off x="0" y="0"/>
          <a:ext cx="0" cy="0"/>
          <a:chOff x="0" y="0"/>
          <a:chExt cx="0" cy="0"/>
        </a:xfrm>
      </p:grpSpPr>
      <p:pic>
        <p:nvPicPr>
          <p:cNvPr id="18" name="Picture 17" descr="A green outline of a astronaut&#10;&#10;AI-generated content may be incorrect.">
            <a:extLst>
              <a:ext uri="{FF2B5EF4-FFF2-40B4-BE49-F238E27FC236}">
                <a16:creationId xmlns:a16="http://schemas.microsoft.com/office/drawing/2014/main" id="{AD9F574D-7602-12BD-0EFD-34806BBB169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98108" y="5373020"/>
            <a:ext cx="1060939" cy="1060939"/>
          </a:xfrm>
          <a:prstGeom prst="rect">
            <a:avLst/>
          </a:prstGeom>
        </p:spPr>
      </p:pic>
      <p:pic>
        <p:nvPicPr>
          <p:cNvPr id="22" name="Picture 21" descr="A face with red lines&#10;&#10;AI-generated content may be incorrect.">
            <a:extLst>
              <a:ext uri="{FF2B5EF4-FFF2-40B4-BE49-F238E27FC236}">
                <a16:creationId xmlns:a16="http://schemas.microsoft.com/office/drawing/2014/main" id="{4723356C-BDA7-EFF0-FD21-4476B9CCA36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02520" y="5470896"/>
            <a:ext cx="864091" cy="1382545"/>
          </a:xfrm>
          <a:prstGeom prst="rect">
            <a:avLst/>
          </a:prstGeom>
        </p:spPr>
      </p:pic>
      <p:pic>
        <p:nvPicPr>
          <p:cNvPr id="24" name="Picture 23" descr="A red and black logo&#10;&#10;AI-generated content may be incorrect.">
            <a:extLst>
              <a:ext uri="{FF2B5EF4-FFF2-40B4-BE49-F238E27FC236}">
                <a16:creationId xmlns:a16="http://schemas.microsoft.com/office/drawing/2014/main" id="{80ADB924-3C07-1C4B-3E0E-5C3D58F5A89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914910" y="5971673"/>
            <a:ext cx="996964" cy="797571"/>
          </a:xfrm>
          <a:prstGeom prst="rect">
            <a:avLst/>
          </a:prstGeom>
        </p:spPr>
      </p:pic>
      <p:pic>
        <p:nvPicPr>
          <p:cNvPr id="26" name="Picture 25" descr="A yellow and orange lines&#10;&#10;AI-generated content may be incorrect.">
            <a:extLst>
              <a:ext uri="{FF2B5EF4-FFF2-40B4-BE49-F238E27FC236}">
                <a16:creationId xmlns:a16="http://schemas.microsoft.com/office/drawing/2014/main" id="{D77543A1-E296-1DE6-CC1F-E062A7C9559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308420" y="6282982"/>
            <a:ext cx="966597" cy="644398"/>
          </a:xfrm>
          <a:prstGeom prst="rect">
            <a:avLst/>
          </a:prstGeom>
        </p:spPr>
      </p:pic>
      <p:pic>
        <p:nvPicPr>
          <p:cNvPr id="28" name="Picture 27" descr="A yellow outline of a book&#10;&#10;AI-generated content may be incorrect.">
            <a:extLst>
              <a:ext uri="{FF2B5EF4-FFF2-40B4-BE49-F238E27FC236}">
                <a16:creationId xmlns:a16="http://schemas.microsoft.com/office/drawing/2014/main" id="{0B8D5DD5-6DFA-D516-A8D6-6B7DDE95ADF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027326" y="6039994"/>
            <a:ext cx="1152121" cy="921697"/>
          </a:xfrm>
          <a:prstGeom prst="rect">
            <a:avLst/>
          </a:prstGeom>
        </p:spPr>
      </p:pic>
      <p:pic>
        <p:nvPicPr>
          <p:cNvPr id="30" name="Picture 29" descr="A light bulb with rays of light coming out of it&#10;&#10;AI-generated content may be incorrect.">
            <a:extLst>
              <a:ext uri="{FF2B5EF4-FFF2-40B4-BE49-F238E27FC236}">
                <a16:creationId xmlns:a16="http://schemas.microsoft.com/office/drawing/2014/main" id="{26D7DB05-414D-3074-2D39-5A9F6A7AEF64}"/>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365549" y="6016463"/>
            <a:ext cx="588012" cy="644397"/>
          </a:xfrm>
          <a:prstGeom prst="rect">
            <a:avLst/>
          </a:prstGeom>
        </p:spPr>
      </p:pic>
      <p:pic>
        <p:nvPicPr>
          <p:cNvPr id="32" name="Picture 31" descr="A blue line on a black background&#10;&#10;AI-generated content may be incorrect.">
            <a:extLst>
              <a:ext uri="{FF2B5EF4-FFF2-40B4-BE49-F238E27FC236}">
                <a16:creationId xmlns:a16="http://schemas.microsoft.com/office/drawing/2014/main" id="{37AD5F47-5066-D419-A1A4-021744D1D897}"/>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967395" y="5370889"/>
            <a:ext cx="1382545" cy="921697"/>
          </a:xfrm>
          <a:prstGeom prst="rect">
            <a:avLst/>
          </a:prstGeom>
        </p:spPr>
      </p:pic>
      <p:pic>
        <p:nvPicPr>
          <p:cNvPr id="38" name="Picture 37" descr="A green line drawing of a boat&#10;&#10;AI-generated content may be incorrect.">
            <a:extLst>
              <a:ext uri="{FF2B5EF4-FFF2-40B4-BE49-F238E27FC236}">
                <a16:creationId xmlns:a16="http://schemas.microsoft.com/office/drawing/2014/main" id="{F25A5705-E92A-A1F0-6F30-7E6D53E854ED}"/>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295554" y="5746636"/>
            <a:ext cx="997194" cy="997194"/>
          </a:xfrm>
          <a:prstGeom prst="rect">
            <a:avLst/>
          </a:prstGeom>
        </p:spPr>
      </p:pic>
      <p:pic>
        <p:nvPicPr>
          <p:cNvPr id="42" name="Picture 41" descr="A green neon light drawing of hands tying a string&#10;&#10;AI-generated content may be incorrect.">
            <a:extLst>
              <a:ext uri="{FF2B5EF4-FFF2-40B4-BE49-F238E27FC236}">
                <a16:creationId xmlns:a16="http://schemas.microsoft.com/office/drawing/2014/main" id="{B77ECFB2-47D9-FBED-EAD7-B338703536B4}"/>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4343253" y="6176169"/>
            <a:ext cx="852570" cy="921697"/>
          </a:xfrm>
          <a:prstGeom prst="rect">
            <a:avLst/>
          </a:prstGeom>
        </p:spPr>
      </p:pic>
      <p:pic>
        <p:nvPicPr>
          <p:cNvPr id="13" name="Picture 12" descr="A white and tan cross pattern&#10;&#10;AI-generated content may be incorrect.">
            <a:extLst>
              <a:ext uri="{FF2B5EF4-FFF2-40B4-BE49-F238E27FC236}">
                <a16:creationId xmlns:a16="http://schemas.microsoft.com/office/drawing/2014/main" id="{FB8BDB7A-F7D6-4A0E-BD8F-0E17CAF301FC}"/>
              </a:ext>
            </a:extLst>
          </p:cNvPr>
          <p:cNvPicPr>
            <a:picLocks noGrp="1" noRot="1" noChangeAspect="1" noMove="1" noResize="1" noEditPoints="1" noAdjustHandles="1" noChangeArrowheads="1" noChangeShapeType="1" noCrop="1"/>
          </p:cNvPicPr>
          <p:nvPr/>
        </p:nvPicPr>
        <p:blipFill>
          <a:blip r:embed="rId12">
            <a:alphaModFix amt="25000"/>
            <a:extLst>
              <a:ext uri="{28A0092B-C50C-407E-A947-70E740481C1C}">
                <a14:useLocalDpi xmlns:a14="http://schemas.microsoft.com/office/drawing/2010/main"/>
              </a:ext>
            </a:extLst>
          </a:blip>
          <a:stretch>
            <a:fillRect/>
          </a:stretch>
        </p:blipFill>
        <p:spPr>
          <a:xfrm>
            <a:off x="-1060634" y="7145979"/>
            <a:ext cx="5637965" cy="5637965"/>
          </a:xfrm>
          <a:prstGeom prst="rect">
            <a:avLst/>
          </a:prstGeom>
        </p:spPr>
      </p:pic>
      <p:sp>
        <p:nvSpPr>
          <p:cNvPr id="3" name="TextBox 2">
            <a:extLst>
              <a:ext uri="{FF2B5EF4-FFF2-40B4-BE49-F238E27FC236}">
                <a16:creationId xmlns:a16="http://schemas.microsoft.com/office/drawing/2014/main" id="{FD2081B7-AEEF-DB71-C4BD-915082D4693F}"/>
              </a:ext>
            </a:extLst>
          </p:cNvPr>
          <p:cNvSpPr txBox="1"/>
          <p:nvPr/>
        </p:nvSpPr>
        <p:spPr>
          <a:xfrm>
            <a:off x="650809" y="2731187"/>
            <a:ext cx="10891959" cy="3170099"/>
          </a:xfrm>
          <a:prstGeom prst="rect">
            <a:avLst/>
          </a:prstGeom>
          <a:noFill/>
        </p:spPr>
        <p:txBody>
          <a:bodyPr wrap="square" lIns="91440" tIns="45720" rIns="91440" bIns="45720" anchor="t">
            <a:spAutoFit/>
          </a:bodyPr>
          <a:lstStyle/>
          <a:p>
            <a:r>
              <a:rPr lang="en-NZ" sz="2000">
                <a:solidFill>
                  <a:schemeClr val="bg1"/>
                </a:solidFill>
                <a:latin typeface="Calibri" panose="020F0502020204030204" pitchFamily="34" charset="0"/>
                <a:ea typeface="Calibri" panose="020F0502020204030204" pitchFamily="34" charset="0"/>
                <a:cs typeface="Calibri" panose="020F0502020204030204" pitchFamily="34" charset="0"/>
              </a:rPr>
              <a:t>Discover | Imagine | Create</a:t>
            </a:r>
          </a:p>
          <a:p>
            <a:endParaRPr lang="en-NZ" sz="2000">
              <a:solidFill>
                <a:schemeClr val="bg1"/>
              </a:solidFill>
              <a:latin typeface="Calibri" panose="020F0502020204030204" pitchFamily="34" charset="0"/>
              <a:ea typeface="Calibri" panose="020F0502020204030204" pitchFamily="34" charset="0"/>
              <a:cs typeface="Calibri" panose="020F0502020204030204" pitchFamily="34" charset="0"/>
            </a:endParaRPr>
          </a:p>
          <a:p>
            <a:r>
              <a:rPr lang="en-US" sz="2000">
                <a:solidFill>
                  <a:schemeClr val="bg1"/>
                </a:solidFill>
                <a:latin typeface="Calibri" panose="020F0502020204030204" pitchFamily="34" charset="0"/>
                <a:ea typeface="Calibri" panose="020F0502020204030204" pitchFamily="34" charset="0"/>
                <a:cs typeface="Calibri" panose="020F0502020204030204" pitchFamily="34" charset="0"/>
              </a:rPr>
              <a:t>Our team loves helping </a:t>
            </a:r>
            <a:r>
              <a:rPr lang="en-US" sz="2000" err="1">
                <a:solidFill>
                  <a:schemeClr val="bg1"/>
                </a:solidFill>
                <a:latin typeface="Calibri" panose="020F0502020204030204" pitchFamily="34" charset="0"/>
                <a:ea typeface="Calibri" panose="020F0502020204030204" pitchFamily="34" charset="0"/>
                <a:cs typeface="Calibri" panose="020F0502020204030204" pitchFamily="34" charset="0"/>
              </a:rPr>
              <a:t>ākonga</a:t>
            </a:r>
            <a:r>
              <a:rPr lang="en-US" sz="2000">
                <a:solidFill>
                  <a:schemeClr val="bg1"/>
                </a:solidFill>
                <a:latin typeface="Calibri" panose="020F0502020204030204" pitchFamily="34" charset="0"/>
                <a:ea typeface="Calibri" panose="020F0502020204030204" pitchFamily="34" charset="0"/>
                <a:cs typeface="Calibri" panose="020F0502020204030204" pitchFamily="34" charset="0"/>
              </a:rPr>
              <a:t> to connect with the stories of Taranaki through taonga, artworks, and hands on fun.</a:t>
            </a:r>
          </a:p>
          <a:p>
            <a:endParaRPr lang="en-US" sz="2000">
              <a:solidFill>
                <a:schemeClr val="bg1"/>
              </a:solidFill>
              <a:latin typeface="Calibri" panose="020F0502020204030204" pitchFamily="34" charset="0"/>
              <a:ea typeface="Calibri" panose="020F0502020204030204" pitchFamily="34" charset="0"/>
              <a:cs typeface="Calibri" panose="020F0502020204030204" pitchFamily="34" charset="0"/>
            </a:endParaRPr>
          </a:p>
          <a:p>
            <a:r>
              <a:rPr lang="en-US" sz="2000">
                <a:solidFill>
                  <a:schemeClr val="bg1"/>
                </a:solidFill>
                <a:latin typeface="Calibri" panose="020F0502020204030204" pitchFamily="34" charset="0"/>
                <a:ea typeface="Calibri" panose="020F0502020204030204" pitchFamily="34" charset="0"/>
                <a:cs typeface="Calibri" panose="020F0502020204030204" pitchFamily="34" charset="0"/>
              </a:rPr>
              <a:t>We’re here to spark your curiosity, encourage big questions, and support you to make your own creative connections across science, history, art, and more.</a:t>
            </a:r>
          </a:p>
          <a:p>
            <a:endParaRPr lang="en-US" sz="2000">
              <a:solidFill>
                <a:schemeClr val="bg1"/>
              </a:solidFill>
              <a:latin typeface="Calibri" panose="020F0502020204030204" pitchFamily="34" charset="0"/>
              <a:ea typeface="Calibri" panose="020F0502020204030204" pitchFamily="34" charset="0"/>
              <a:cs typeface="Calibri" panose="020F0502020204030204" pitchFamily="34" charset="0"/>
            </a:endParaRPr>
          </a:p>
          <a:p>
            <a:r>
              <a:rPr lang="en-US" sz="2000">
                <a:solidFill>
                  <a:schemeClr val="bg1"/>
                </a:solidFill>
                <a:latin typeface="Calibri" panose="020F0502020204030204" pitchFamily="34" charset="0"/>
                <a:ea typeface="Calibri" panose="020F0502020204030204" pitchFamily="34" charset="0"/>
                <a:cs typeface="Calibri" panose="020F0502020204030204" pitchFamily="34" charset="0"/>
              </a:rPr>
              <a:t>This resource is design to support your upcoming visit, we cannot wait to meet!</a:t>
            </a:r>
            <a:endParaRPr lang="en-NZ" sz="2000">
              <a:solidFill>
                <a:schemeClr val="bg1"/>
              </a:solidFill>
              <a:latin typeface="Calibri" panose="020F0502020204030204" pitchFamily="34" charset="0"/>
              <a:ea typeface="Calibri" panose="020F0502020204030204" pitchFamily="34" charset="0"/>
              <a:cs typeface="Calibri" panose="020F0502020204030204" pitchFamily="34" charset="0"/>
            </a:endParaRPr>
          </a:p>
          <a:p>
            <a:endParaRPr lang="en-NZ" sz="200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descr="A green and black logo&#10;&#10;AI-generated content may be incorrect.">
            <a:extLst>
              <a:ext uri="{FF2B5EF4-FFF2-40B4-BE49-F238E27FC236}">
                <a16:creationId xmlns:a16="http://schemas.microsoft.com/office/drawing/2014/main" id="{ABA6FF27-D552-204B-DC22-18936751C450}"/>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7224426" y="727307"/>
            <a:ext cx="3927022" cy="647067"/>
          </a:xfrm>
          <a:prstGeom prst="rect">
            <a:avLst/>
          </a:prstGeom>
        </p:spPr>
      </p:pic>
      <p:pic>
        <p:nvPicPr>
          <p:cNvPr id="15" name="Picture 14" descr="A face with red lines&#10;&#10;AI-generated content may be incorrect.">
            <a:extLst>
              <a:ext uri="{FF2B5EF4-FFF2-40B4-BE49-F238E27FC236}">
                <a16:creationId xmlns:a16="http://schemas.microsoft.com/office/drawing/2014/main" id="{DB97CAE9-65B5-F557-A845-239E32FE0285}"/>
              </a:ext>
            </a:extLst>
          </p:cNvPr>
          <p:cNvPicPr>
            <a:picLocks noChangeAspect="1"/>
          </p:cNvPicPr>
          <p:nvPr/>
        </p:nvPicPr>
        <p:blipFill>
          <a:blip r:embed="rId4"/>
          <a:stretch>
            <a:fillRect/>
          </a:stretch>
        </p:blipFill>
        <p:spPr>
          <a:xfrm>
            <a:off x="8882309" y="7617756"/>
            <a:ext cx="1222102" cy="1955363"/>
          </a:xfrm>
          <a:prstGeom prst="rect">
            <a:avLst/>
          </a:prstGeom>
        </p:spPr>
      </p:pic>
      <p:sp>
        <p:nvSpPr>
          <p:cNvPr id="9" name="Slide Number Placeholder 44">
            <a:extLst>
              <a:ext uri="{FF2B5EF4-FFF2-40B4-BE49-F238E27FC236}">
                <a16:creationId xmlns:a16="http://schemas.microsoft.com/office/drawing/2014/main" id="{071DF16F-A7B1-2826-28A2-B98C3C530DAD}"/>
              </a:ext>
            </a:extLst>
          </p:cNvPr>
          <p:cNvSpPr txBox="1">
            <a:spLocks/>
          </p:cNvSpPr>
          <p:nvPr/>
        </p:nvSpPr>
        <p:spPr>
          <a:xfrm>
            <a:off x="10433652" y="6546928"/>
            <a:ext cx="512058" cy="46168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156F7254-0A45-4ADC-9DC5-1B01BF230778}" type="slidenum">
              <a:rPr lang="en-US" sz="998">
                <a:latin typeface="Sofia Pro" pitchFamily="2" charset="0"/>
              </a:rPr>
              <a:pPr/>
              <a:t>2</a:t>
            </a:fld>
            <a:endParaRPr lang="en-US" sz="998">
              <a:latin typeface="Sofia Pro" pitchFamily="2" charset="0"/>
            </a:endParaRPr>
          </a:p>
        </p:txBody>
      </p:sp>
      <p:pic>
        <p:nvPicPr>
          <p:cNvPr id="10" name="Picture 9" descr="A white cross pattern on a black background&#10;&#10;AI-generated content may be incorrect.">
            <a:extLst>
              <a:ext uri="{FF2B5EF4-FFF2-40B4-BE49-F238E27FC236}">
                <a16:creationId xmlns:a16="http://schemas.microsoft.com/office/drawing/2014/main" id="{AB77FA81-9A3C-7733-81F1-809AABB1D724}"/>
              </a:ext>
            </a:extLst>
          </p:cNvPr>
          <p:cNvPicPr>
            <a:picLocks noChangeAspect="1"/>
          </p:cNvPicPr>
          <p:nvPr/>
        </p:nvPicPr>
        <p:blipFill>
          <a:blip r:embed="rId14" cstate="screen">
            <a:alphaModFix amt="20000"/>
            <a:extLst>
              <a:ext uri="{28A0092B-C50C-407E-A947-70E740481C1C}">
                <a14:useLocalDpi xmlns:a14="http://schemas.microsoft.com/office/drawing/2010/main"/>
              </a:ext>
            </a:extLst>
          </a:blip>
          <a:stretch>
            <a:fillRect/>
          </a:stretch>
        </p:blipFill>
        <p:spPr>
          <a:xfrm>
            <a:off x="-1788320" y="4180032"/>
            <a:ext cx="5854997" cy="5931893"/>
          </a:xfrm>
          <a:prstGeom prst="rect">
            <a:avLst/>
          </a:prstGeom>
        </p:spPr>
      </p:pic>
      <p:pic>
        <p:nvPicPr>
          <p:cNvPr id="20" name="Picture 19" descr="A red line drawing of a brain&#10;&#10;AI-generated content may be incorrect.">
            <a:extLst>
              <a:ext uri="{FF2B5EF4-FFF2-40B4-BE49-F238E27FC236}">
                <a16:creationId xmlns:a16="http://schemas.microsoft.com/office/drawing/2014/main" id="{306B6ECE-FBDD-4753-C0B2-A030350F20C5}"/>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10024013" y="5822133"/>
            <a:ext cx="921697" cy="921697"/>
          </a:xfrm>
          <a:prstGeom prst="rect">
            <a:avLst/>
          </a:prstGeom>
        </p:spPr>
      </p:pic>
      <p:pic>
        <p:nvPicPr>
          <p:cNvPr id="36" name="Picture 35" descr="A green outline of a totem&#10;&#10;AI-generated content may be incorrect.">
            <a:extLst>
              <a:ext uri="{FF2B5EF4-FFF2-40B4-BE49-F238E27FC236}">
                <a16:creationId xmlns:a16="http://schemas.microsoft.com/office/drawing/2014/main" id="{1B351BD5-32D7-EB93-1E6F-D5B16CBF858C}"/>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10588185" y="1929024"/>
            <a:ext cx="647231" cy="1035569"/>
          </a:xfrm>
          <a:prstGeom prst="rect">
            <a:avLst/>
          </a:prstGeom>
        </p:spPr>
      </p:pic>
      <p:pic>
        <p:nvPicPr>
          <p:cNvPr id="40" name="Picture 39" descr="A blue outline of a swirly design&#10;&#10;AI-generated content may be incorrect.">
            <a:extLst>
              <a:ext uri="{FF2B5EF4-FFF2-40B4-BE49-F238E27FC236}">
                <a16:creationId xmlns:a16="http://schemas.microsoft.com/office/drawing/2014/main" id="{CFD0058C-98E7-C2D6-D1F9-5D0AD85F439A}"/>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9149704" y="6196326"/>
            <a:ext cx="1382545" cy="921697"/>
          </a:xfrm>
          <a:prstGeom prst="rect">
            <a:avLst/>
          </a:prstGeom>
        </p:spPr>
      </p:pic>
      <p:sp>
        <p:nvSpPr>
          <p:cNvPr id="4" name="TextBox 3">
            <a:extLst>
              <a:ext uri="{FF2B5EF4-FFF2-40B4-BE49-F238E27FC236}">
                <a16:creationId xmlns:a16="http://schemas.microsoft.com/office/drawing/2014/main" id="{62C589BD-80A1-A0B6-7D3E-F520C8139B7F}"/>
              </a:ext>
            </a:extLst>
          </p:cNvPr>
          <p:cNvSpPr txBox="1"/>
          <p:nvPr/>
        </p:nvSpPr>
        <p:spPr>
          <a:xfrm>
            <a:off x="650809" y="1576302"/>
            <a:ext cx="466725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a:solidFill>
                  <a:srgbClr val="F58232"/>
                </a:solidFill>
                <a:latin typeface="Calibri"/>
                <a:ea typeface="Calibri"/>
                <a:cs typeface="Calibri"/>
              </a:rPr>
              <a:t>Meet The Team</a:t>
            </a:r>
          </a:p>
        </p:txBody>
      </p:sp>
      <p:pic>
        <p:nvPicPr>
          <p:cNvPr id="50" name="Picture 49" descr="A collage of buildings and buildings&#10;&#10;AI-generated content may be incorrect.">
            <a:extLst>
              <a:ext uri="{FF2B5EF4-FFF2-40B4-BE49-F238E27FC236}">
                <a16:creationId xmlns:a16="http://schemas.microsoft.com/office/drawing/2014/main" id="{8A609F93-0639-7712-5F1D-4AF9D331586A}"/>
              </a:ext>
            </a:extLst>
          </p:cNvPr>
          <p:cNvPicPr>
            <a:picLocks noChangeAspect="1"/>
          </p:cNvPicPr>
          <p:nvPr/>
        </p:nvPicPr>
        <p:blipFill>
          <a:blip r:embed="rId18" cstate="screen">
            <a:extLst>
              <a:ext uri="{28A0092B-C50C-407E-A947-70E740481C1C}">
                <a14:useLocalDpi xmlns:a14="http://schemas.microsoft.com/office/drawing/2010/main"/>
              </a:ext>
            </a:extLst>
          </a:blip>
          <a:srcRect b="-206"/>
          <a:stretch>
            <a:fillRect/>
          </a:stretch>
        </p:blipFill>
        <p:spPr>
          <a:xfrm>
            <a:off x="4898029" y="253186"/>
            <a:ext cx="4337393" cy="2914650"/>
          </a:xfrm>
          <a:prstGeom prst="rect">
            <a:avLst/>
          </a:prstGeom>
        </p:spPr>
      </p:pic>
    </p:spTree>
    <p:extLst>
      <p:ext uri="{BB962C8B-B14F-4D97-AF65-F5344CB8AC3E}">
        <p14:creationId xmlns:p14="http://schemas.microsoft.com/office/powerpoint/2010/main" val="13984225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8F9E4DC1-A5A7-3644-6252-EA9796E3B3BA}"/>
            </a:ext>
          </a:extLst>
        </p:cNvPr>
        <p:cNvGrpSpPr/>
        <p:nvPr/>
      </p:nvGrpSpPr>
      <p:grpSpPr>
        <a:xfrm>
          <a:off x="0" y="0"/>
          <a:ext cx="0" cy="0"/>
          <a:chOff x="0" y="0"/>
          <a:chExt cx="0" cy="0"/>
        </a:xfrm>
      </p:grpSpPr>
      <p:pic>
        <p:nvPicPr>
          <p:cNvPr id="22" name="Picture 21" descr="A white cross pattern on a black background&#10;&#10;AI-generated content may be incorrect.">
            <a:extLst>
              <a:ext uri="{FF2B5EF4-FFF2-40B4-BE49-F238E27FC236}">
                <a16:creationId xmlns:a16="http://schemas.microsoft.com/office/drawing/2014/main" id="{55953EB9-4806-A047-389C-3B4264509E29}"/>
              </a:ext>
            </a:extLst>
          </p:cNvPr>
          <p:cNvPicPr>
            <a:picLocks noChangeAspect="1"/>
          </p:cNvPicPr>
          <p:nvPr/>
        </p:nvPicPr>
        <p:blipFill>
          <a:blip r:embed="rId3" cstate="screen">
            <a:alphaModFix amt="20000"/>
            <a:extLst>
              <a:ext uri="{28A0092B-C50C-407E-A947-70E740481C1C}">
                <a14:useLocalDpi xmlns:a14="http://schemas.microsoft.com/office/drawing/2010/main"/>
              </a:ext>
            </a:extLst>
          </a:blip>
          <a:stretch>
            <a:fillRect/>
          </a:stretch>
        </p:blipFill>
        <p:spPr>
          <a:xfrm>
            <a:off x="-1422906" y="4530161"/>
            <a:ext cx="5854997" cy="5931893"/>
          </a:xfrm>
          <a:prstGeom prst="rect">
            <a:avLst/>
          </a:prstGeom>
        </p:spPr>
      </p:pic>
      <p:pic>
        <p:nvPicPr>
          <p:cNvPr id="11" name="Picture 10" descr="A white and tan cross pattern&#10;&#10;AI-generated content may be incorrect.">
            <a:extLst>
              <a:ext uri="{FF2B5EF4-FFF2-40B4-BE49-F238E27FC236}">
                <a16:creationId xmlns:a16="http://schemas.microsoft.com/office/drawing/2014/main" id="{24587F8D-CCBC-AABC-22B1-9BB772A6F587}"/>
              </a:ext>
            </a:extLst>
          </p:cNvPr>
          <p:cNvPicPr>
            <a:picLocks noGrp="1" noRot="1" noChangeAspect="1" noMove="1" noResize="1" noEditPoints="1" noAdjustHandles="1" noChangeArrowheads="1" noChangeShapeType="1" noCrop="1"/>
          </p:cNvPicPr>
          <p:nvPr/>
        </p:nvPicPr>
        <p:blipFill>
          <a:blip r:embed="rId4">
            <a:alphaModFix amt="25000"/>
            <a:extLst>
              <a:ext uri="{28A0092B-C50C-407E-A947-70E740481C1C}">
                <a14:useLocalDpi xmlns:a14="http://schemas.microsoft.com/office/drawing/2010/main"/>
              </a:ext>
            </a:extLst>
          </a:blip>
          <a:stretch>
            <a:fillRect/>
          </a:stretch>
        </p:blipFill>
        <p:spPr>
          <a:xfrm>
            <a:off x="-1060634" y="7145979"/>
            <a:ext cx="5637965" cy="5637965"/>
          </a:xfrm>
          <a:prstGeom prst="rect">
            <a:avLst/>
          </a:prstGeom>
        </p:spPr>
      </p:pic>
      <p:pic>
        <p:nvPicPr>
          <p:cNvPr id="4" name="Picture 3" descr="A white and tan cross pattern&#10;&#10;AI-generated content may be incorrect.">
            <a:extLst>
              <a:ext uri="{FF2B5EF4-FFF2-40B4-BE49-F238E27FC236}">
                <a16:creationId xmlns:a16="http://schemas.microsoft.com/office/drawing/2014/main" id="{85C0D621-8F04-7FEB-F9E9-2C317AD58486}"/>
              </a:ext>
            </a:extLst>
          </p:cNvPr>
          <p:cNvPicPr/>
          <p:nvPr/>
        </p:nvPicPr>
        <p:blipFill>
          <a:blip r:embed="rId4" cstate="screen">
            <a:alphaModFix amt="20000"/>
            <a:extLst>
              <a:ext uri="{28A0092B-C50C-407E-A947-70E740481C1C}">
                <a14:useLocalDpi xmlns:a14="http://schemas.microsoft.com/office/drawing/2010/main"/>
              </a:ext>
            </a:extLst>
          </a:blip>
          <a:stretch>
            <a:fillRect/>
          </a:stretch>
        </p:blipFill>
        <p:spPr>
          <a:xfrm>
            <a:off x="7491917" y="-1443876"/>
            <a:ext cx="3657552" cy="3657552"/>
          </a:xfrm>
          <a:prstGeom prst="rect">
            <a:avLst/>
          </a:prstGeom>
        </p:spPr>
      </p:pic>
      <p:sp>
        <p:nvSpPr>
          <p:cNvPr id="15" name="Slide Number Placeholder 44">
            <a:extLst>
              <a:ext uri="{FF2B5EF4-FFF2-40B4-BE49-F238E27FC236}">
                <a16:creationId xmlns:a16="http://schemas.microsoft.com/office/drawing/2014/main" id="{DE15F1B9-9A77-9D99-4B5A-A4B53741780C}"/>
              </a:ext>
            </a:extLst>
          </p:cNvPr>
          <p:cNvSpPr txBox="1">
            <a:spLocks/>
          </p:cNvSpPr>
          <p:nvPr/>
        </p:nvSpPr>
        <p:spPr>
          <a:xfrm>
            <a:off x="10433652" y="6546928"/>
            <a:ext cx="512058" cy="46168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156F7254-0A45-4ADC-9DC5-1B01BF230778}" type="slidenum">
              <a:rPr lang="en-US" sz="998">
                <a:latin typeface="Sofia Pro" pitchFamily="2" charset="0"/>
              </a:rPr>
              <a:pPr/>
              <a:t>3</a:t>
            </a:fld>
            <a:endParaRPr lang="en-US" sz="998">
              <a:latin typeface="Sofia Pro" pitchFamily="2" charset="0"/>
            </a:endParaRPr>
          </a:p>
        </p:txBody>
      </p:sp>
      <p:sp>
        <p:nvSpPr>
          <p:cNvPr id="16" name="TextBox 15">
            <a:extLst>
              <a:ext uri="{FF2B5EF4-FFF2-40B4-BE49-F238E27FC236}">
                <a16:creationId xmlns:a16="http://schemas.microsoft.com/office/drawing/2014/main" id="{5DA62BC7-0D8E-0CA0-8A82-7564F9BC8A75}"/>
              </a:ext>
            </a:extLst>
          </p:cNvPr>
          <p:cNvSpPr txBox="1"/>
          <p:nvPr/>
        </p:nvSpPr>
        <p:spPr>
          <a:xfrm>
            <a:off x="600808" y="1910674"/>
            <a:ext cx="4469535" cy="429733"/>
          </a:xfrm>
          <a:prstGeom prst="rect">
            <a:avLst/>
          </a:prstGeom>
          <a:noFill/>
        </p:spPr>
        <p:txBody>
          <a:bodyPr wrap="square" rtlCol="0">
            <a:spAutoFit/>
          </a:bodyPr>
          <a:lstStyle/>
          <a:p>
            <a:pPr>
              <a:lnSpc>
                <a:spcPts val="2053"/>
              </a:lnSpc>
            </a:pPr>
            <a:r>
              <a:rPr lang="en-NZ" sz="4000" b="1">
                <a:solidFill>
                  <a:srgbClr val="009473"/>
                </a:solidFill>
                <a:latin typeface="Calibri" panose="020F0502020204030204" pitchFamily="34" charset="0"/>
                <a:cs typeface="Calibri" panose="020F0502020204030204" pitchFamily="34" charset="0"/>
              </a:rPr>
              <a:t>The Len Lye Centre</a:t>
            </a:r>
            <a:endParaRPr lang="en-NZ" sz="4000" b="1">
              <a:solidFill>
                <a:schemeClr val="bg1"/>
              </a:solidFill>
              <a:latin typeface="Calibri" panose="020F0502020204030204" pitchFamily="34" charset="0"/>
              <a:cs typeface="Calibri" panose="020F0502020204030204" pitchFamily="34" charset="0"/>
            </a:endParaRPr>
          </a:p>
        </p:txBody>
      </p:sp>
      <p:pic>
        <p:nvPicPr>
          <p:cNvPr id="30" name="Picture 29" descr="A colorful text on a black background&#10;&#10;AI-generated content may be incorrect.">
            <a:extLst>
              <a:ext uri="{FF2B5EF4-FFF2-40B4-BE49-F238E27FC236}">
                <a16:creationId xmlns:a16="http://schemas.microsoft.com/office/drawing/2014/main" id="{6D6EABC3-C54D-9090-1467-355E07EAF79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03370" y="289690"/>
            <a:ext cx="2602091" cy="1301046"/>
          </a:xfrm>
          <a:prstGeom prst="rect">
            <a:avLst/>
          </a:prstGeom>
        </p:spPr>
      </p:pic>
      <p:pic>
        <p:nvPicPr>
          <p:cNvPr id="31" name="Picture 30" descr="A white and tan cross pattern&#10;&#10;AI-generated content may be incorrect.">
            <a:extLst>
              <a:ext uri="{FF2B5EF4-FFF2-40B4-BE49-F238E27FC236}">
                <a16:creationId xmlns:a16="http://schemas.microsoft.com/office/drawing/2014/main" id="{FACD11B5-0B36-E638-FDED-5E63B0264D8E}"/>
              </a:ext>
            </a:extLst>
          </p:cNvPr>
          <p:cNvPicPr/>
          <p:nvPr/>
        </p:nvPicPr>
        <p:blipFill>
          <a:blip r:embed="rId4" cstate="screen">
            <a:alphaModFix amt="20000"/>
            <a:extLst>
              <a:ext uri="{28A0092B-C50C-407E-A947-70E740481C1C}">
                <a14:useLocalDpi xmlns:a14="http://schemas.microsoft.com/office/drawing/2010/main"/>
              </a:ext>
            </a:extLst>
          </a:blip>
          <a:stretch>
            <a:fillRect/>
          </a:stretch>
        </p:blipFill>
        <p:spPr>
          <a:xfrm>
            <a:off x="9743489" y="288312"/>
            <a:ext cx="3657552" cy="3657552"/>
          </a:xfrm>
          <a:prstGeom prst="rect">
            <a:avLst/>
          </a:prstGeom>
        </p:spPr>
      </p:pic>
      <p:pic>
        <p:nvPicPr>
          <p:cNvPr id="3" name="Picture 2" descr="A face with red lines&#10;&#10;AI-generated content may be incorrect.">
            <a:extLst>
              <a:ext uri="{FF2B5EF4-FFF2-40B4-BE49-F238E27FC236}">
                <a16:creationId xmlns:a16="http://schemas.microsoft.com/office/drawing/2014/main" id="{DF3D0DE5-715F-82E0-239C-11D351959C1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91841" y="5361661"/>
            <a:ext cx="864091" cy="1382545"/>
          </a:xfrm>
          <a:prstGeom prst="rect">
            <a:avLst/>
          </a:prstGeom>
        </p:spPr>
      </p:pic>
      <p:pic>
        <p:nvPicPr>
          <p:cNvPr id="5" name="Picture 4" descr="A red and black logo&#10;&#10;AI-generated content may be incorrect.">
            <a:extLst>
              <a:ext uri="{FF2B5EF4-FFF2-40B4-BE49-F238E27FC236}">
                <a16:creationId xmlns:a16="http://schemas.microsoft.com/office/drawing/2014/main" id="{4522062C-B70D-D42B-BF18-AC987A8BF1E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051679" y="5649288"/>
            <a:ext cx="996964" cy="797571"/>
          </a:xfrm>
          <a:prstGeom prst="rect">
            <a:avLst/>
          </a:prstGeom>
        </p:spPr>
      </p:pic>
      <p:pic>
        <p:nvPicPr>
          <p:cNvPr id="6" name="Picture 5" descr="A blue line on a black background&#10;&#10;AI-generated content may be incorrect.">
            <a:extLst>
              <a:ext uri="{FF2B5EF4-FFF2-40B4-BE49-F238E27FC236}">
                <a16:creationId xmlns:a16="http://schemas.microsoft.com/office/drawing/2014/main" id="{A4593147-31A0-6D4F-BE4B-FE3CBD7DB23C}"/>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950573" y="5058225"/>
            <a:ext cx="1382545" cy="921697"/>
          </a:xfrm>
          <a:prstGeom prst="rect">
            <a:avLst/>
          </a:prstGeom>
        </p:spPr>
      </p:pic>
      <p:sp>
        <p:nvSpPr>
          <p:cNvPr id="10" name="TextBox 9">
            <a:extLst>
              <a:ext uri="{FF2B5EF4-FFF2-40B4-BE49-F238E27FC236}">
                <a16:creationId xmlns:a16="http://schemas.microsoft.com/office/drawing/2014/main" id="{9605DD32-30B4-8219-84BE-7F1B85E88122}"/>
              </a:ext>
            </a:extLst>
          </p:cNvPr>
          <p:cNvSpPr txBox="1"/>
          <p:nvPr/>
        </p:nvSpPr>
        <p:spPr>
          <a:xfrm>
            <a:off x="600808" y="2546513"/>
            <a:ext cx="4758591" cy="28623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000">
                <a:solidFill>
                  <a:schemeClr val="bg1"/>
                </a:solidFill>
                <a:latin typeface="Calibri"/>
                <a:ea typeface="Calibri"/>
                <a:cs typeface="Calibri"/>
              </a:rPr>
              <a:t>Yay!!! You're coming to visit the Len Lye Centre.</a:t>
            </a:r>
          </a:p>
          <a:p>
            <a:endParaRPr lang="en-US" sz="2000">
              <a:solidFill>
                <a:schemeClr val="bg1"/>
              </a:solidFill>
              <a:latin typeface="Calibri" panose="020F0502020204030204" pitchFamily="34" charset="0"/>
              <a:ea typeface="Calibri" panose="020F0502020204030204" pitchFamily="34" charset="0"/>
              <a:cs typeface="Calibri" panose="020F0502020204030204" pitchFamily="34" charset="0"/>
            </a:endParaRPr>
          </a:p>
          <a:p>
            <a:r>
              <a:rPr lang="en-US" sz="2000">
                <a:solidFill>
                  <a:schemeClr val="bg1"/>
                </a:solidFill>
                <a:latin typeface="Calibri"/>
                <a:ea typeface="Calibri"/>
                <a:cs typeface="Calibri"/>
              </a:rPr>
              <a:t>At the Len Lye Centre we store and display artworks by Len Lye and other artists.</a:t>
            </a:r>
          </a:p>
          <a:p>
            <a:endParaRPr lang="en-US" sz="2000">
              <a:solidFill>
                <a:schemeClr val="bg1"/>
              </a:solidFill>
              <a:latin typeface="Calibri" panose="020F0502020204030204" pitchFamily="34" charset="0"/>
              <a:ea typeface="Calibri" panose="020F0502020204030204" pitchFamily="34" charset="0"/>
              <a:cs typeface="Calibri" panose="020F0502020204030204" pitchFamily="34" charset="0"/>
            </a:endParaRPr>
          </a:p>
          <a:p>
            <a:r>
              <a:rPr lang="en-US" sz="2000">
                <a:solidFill>
                  <a:schemeClr val="bg1"/>
                </a:solidFill>
                <a:latin typeface="Calibri" panose="020F0502020204030204" pitchFamily="34" charset="0"/>
                <a:ea typeface="Calibri" panose="020F0502020204030204" pitchFamily="34" charset="0"/>
                <a:cs typeface="Calibri" panose="020F0502020204030204" pitchFamily="34" charset="0"/>
              </a:rPr>
              <a:t>The Len Lye Centre was designed to show art that surprises. Len Lye loved to use art to surprise himself and others.</a:t>
            </a:r>
          </a:p>
        </p:txBody>
      </p:sp>
      <p:pic>
        <p:nvPicPr>
          <p:cNvPr id="2" name="Picture 1" descr="A green outline of a astronaut&#10;&#10;AI-generated content may be incorrect.">
            <a:extLst>
              <a:ext uri="{FF2B5EF4-FFF2-40B4-BE49-F238E27FC236}">
                <a16:creationId xmlns:a16="http://schemas.microsoft.com/office/drawing/2014/main" id="{6EA15C49-C144-1079-B990-ABBFAE8DAD1E}"/>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0229606" y="663252"/>
            <a:ext cx="1060939" cy="1060939"/>
          </a:xfrm>
          <a:prstGeom prst="rect">
            <a:avLst/>
          </a:prstGeom>
        </p:spPr>
      </p:pic>
      <p:pic>
        <p:nvPicPr>
          <p:cNvPr id="7" name="Picture 6" descr="A group of tall silver buildings&#10;&#10;AI-generated content may be incorrect.">
            <a:extLst>
              <a:ext uri="{FF2B5EF4-FFF2-40B4-BE49-F238E27FC236}">
                <a16:creationId xmlns:a16="http://schemas.microsoft.com/office/drawing/2014/main" id="{33827CB0-33A4-BDAF-4F4D-1578512EFB62}"/>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730069" y="1279898"/>
            <a:ext cx="5973442" cy="4496390"/>
          </a:xfrm>
          <a:prstGeom prst="rect">
            <a:avLst/>
          </a:prstGeom>
          <a:ln>
            <a:noFill/>
          </a:ln>
        </p:spPr>
      </p:pic>
    </p:spTree>
    <p:extLst>
      <p:ext uri="{BB962C8B-B14F-4D97-AF65-F5344CB8AC3E}">
        <p14:creationId xmlns:p14="http://schemas.microsoft.com/office/powerpoint/2010/main" val="11706472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92D242CB-2370-67D5-EDBB-22A137D5BF85}"/>
            </a:ext>
          </a:extLst>
        </p:cNvPr>
        <p:cNvGrpSpPr/>
        <p:nvPr/>
      </p:nvGrpSpPr>
      <p:grpSpPr>
        <a:xfrm>
          <a:off x="0" y="0"/>
          <a:ext cx="0" cy="0"/>
          <a:chOff x="0" y="0"/>
          <a:chExt cx="0" cy="0"/>
        </a:xfrm>
      </p:grpSpPr>
      <p:pic>
        <p:nvPicPr>
          <p:cNvPr id="9" name="Picture 8" descr="A white cross pattern on a black background&#10;&#10;AI-generated content may be incorrect.">
            <a:extLst>
              <a:ext uri="{FF2B5EF4-FFF2-40B4-BE49-F238E27FC236}">
                <a16:creationId xmlns:a16="http://schemas.microsoft.com/office/drawing/2014/main" id="{939C1BA3-DA10-C9A4-4F7A-75C9079305E6}"/>
              </a:ext>
            </a:extLst>
          </p:cNvPr>
          <p:cNvPicPr>
            <a:picLocks noChangeAspect="1"/>
          </p:cNvPicPr>
          <p:nvPr/>
        </p:nvPicPr>
        <p:blipFill>
          <a:blip r:embed="rId3" cstate="screen">
            <a:alphaModFix amt="20000"/>
            <a:extLst>
              <a:ext uri="{28A0092B-C50C-407E-A947-70E740481C1C}">
                <a14:useLocalDpi xmlns:a14="http://schemas.microsoft.com/office/drawing/2010/main"/>
              </a:ext>
            </a:extLst>
          </a:blip>
          <a:stretch>
            <a:fillRect/>
          </a:stretch>
        </p:blipFill>
        <p:spPr>
          <a:xfrm>
            <a:off x="-1159952" y="1800941"/>
            <a:ext cx="4638978" cy="4699902"/>
          </a:xfrm>
          <a:prstGeom prst="rect">
            <a:avLst/>
          </a:prstGeom>
        </p:spPr>
      </p:pic>
      <p:pic>
        <p:nvPicPr>
          <p:cNvPr id="10" name="Picture 9" descr="A white cross pattern on a black background&#10;&#10;AI-generated content may be incorrect.">
            <a:extLst>
              <a:ext uri="{FF2B5EF4-FFF2-40B4-BE49-F238E27FC236}">
                <a16:creationId xmlns:a16="http://schemas.microsoft.com/office/drawing/2014/main" id="{CC632D00-36F0-F3B1-3C0F-854342CD0746}"/>
              </a:ext>
            </a:extLst>
          </p:cNvPr>
          <p:cNvPicPr>
            <a:picLocks noChangeAspect="1"/>
          </p:cNvPicPr>
          <p:nvPr/>
        </p:nvPicPr>
        <p:blipFill>
          <a:blip r:embed="rId3" cstate="screen">
            <a:alphaModFix amt="20000"/>
            <a:extLst>
              <a:ext uri="{28A0092B-C50C-407E-A947-70E740481C1C}">
                <a14:useLocalDpi xmlns:a14="http://schemas.microsoft.com/office/drawing/2010/main"/>
              </a:ext>
            </a:extLst>
          </a:blip>
          <a:stretch>
            <a:fillRect/>
          </a:stretch>
        </p:blipFill>
        <p:spPr>
          <a:xfrm>
            <a:off x="903091" y="4508049"/>
            <a:ext cx="4638978" cy="4699902"/>
          </a:xfrm>
          <a:prstGeom prst="rect">
            <a:avLst/>
          </a:prstGeom>
        </p:spPr>
      </p:pic>
      <p:pic>
        <p:nvPicPr>
          <p:cNvPr id="8" name="Picture 7" descr="A white cross pattern on a black background&#10;&#10;AI-generated content may be incorrect.">
            <a:extLst>
              <a:ext uri="{FF2B5EF4-FFF2-40B4-BE49-F238E27FC236}">
                <a16:creationId xmlns:a16="http://schemas.microsoft.com/office/drawing/2014/main" id="{0F8977BF-0C28-F56A-3F34-C00ABA5E1361}"/>
              </a:ext>
            </a:extLst>
          </p:cNvPr>
          <p:cNvPicPr>
            <a:picLocks noChangeAspect="1"/>
          </p:cNvPicPr>
          <p:nvPr/>
        </p:nvPicPr>
        <p:blipFill>
          <a:blip r:embed="rId3" cstate="screen">
            <a:alphaModFix amt="20000"/>
            <a:extLst>
              <a:ext uri="{28A0092B-C50C-407E-A947-70E740481C1C}">
                <a14:useLocalDpi xmlns:a14="http://schemas.microsoft.com/office/drawing/2010/main"/>
              </a:ext>
            </a:extLst>
          </a:blip>
          <a:stretch>
            <a:fillRect/>
          </a:stretch>
        </p:blipFill>
        <p:spPr>
          <a:xfrm>
            <a:off x="7942564" y="-1859307"/>
            <a:ext cx="4801566" cy="4837815"/>
          </a:xfrm>
          <a:prstGeom prst="rect">
            <a:avLst/>
          </a:prstGeom>
        </p:spPr>
      </p:pic>
      <p:pic>
        <p:nvPicPr>
          <p:cNvPr id="4" name="Online Media 3" title="Len Lye Flip and Two Twisters (Trilogy) 1977, 2016.">
            <a:hlinkClick r:id="" action="ppaction://noaction"/>
            <a:extLst>
              <a:ext uri="{FF2B5EF4-FFF2-40B4-BE49-F238E27FC236}">
                <a16:creationId xmlns:a16="http://schemas.microsoft.com/office/drawing/2014/main" id="{DCB04D31-632A-10A1-C121-B63A55994E04}"/>
              </a:ext>
            </a:extLst>
          </p:cNvPr>
          <p:cNvPicPr>
            <a:picLocks noRot="1" noChangeAspect="1"/>
          </p:cNvPicPr>
          <p:nvPr>
            <a:videoFile r:link="rId1"/>
          </p:nvPr>
        </p:nvPicPr>
        <p:blipFill>
          <a:blip r:embed="rId4"/>
          <a:stretch>
            <a:fillRect/>
          </a:stretch>
        </p:blipFill>
        <p:spPr>
          <a:xfrm>
            <a:off x="5913177" y="787134"/>
            <a:ext cx="5722486" cy="4294513"/>
          </a:xfrm>
          <a:prstGeom prst="rect">
            <a:avLst/>
          </a:prstGeom>
        </p:spPr>
      </p:pic>
      <p:sp>
        <p:nvSpPr>
          <p:cNvPr id="7" name="TextBox 6">
            <a:extLst>
              <a:ext uri="{FF2B5EF4-FFF2-40B4-BE49-F238E27FC236}">
                <a16:creationId xmlns:a16="http://schemas.microsoft.com/office/drawing/2014/main" id="{9C4AA924-49DC-1A1A-F85C-5489EE94D03B}"/>
              </a:ext>
            </a:extLst>
          </p:cNvPr>
          <p:cNvSpPr txBox="1"/>
          <p:nvPr/>
        </p:nvSpPr>
        <p:spPr>
          <a:xfrm>
            <a:off x="908614" y="1996008"/>
            <a:ext cx="3444207"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a:solidFill>
                  <a:srgbClr val="00B050"/>
                </a:solidFill>
                <a:latin typeface="Calibri" panose="020F0502020204030204" pitchFamily="34" charset="0"/>
                <a:ea typeface="Calibri" panose="020F0502020204030204" pitchFamily="34" charset="0"/>
                <a:cs typeface="Calibri" panose="020F0502020204030204" pitchFamily="34" charset="0"/>
              </a:rPr>
              <a:t>What is art?</a:t>
            </a:r>
          </a:p>
        </p:txBody>
      </p:sp>
      <p:sp>
        <p:nvSpPr>
          <p:cNvPr id="2" name="TextBox 1">
            <a:extLst>
              <a:ext uri="{FF2B5EF4-FFF2-40B4-BE49-F238E27FC236}">
                <a16:creationId xmlns:a16="http://schemas.microsoft.com/office/drawing/2014/main" id="{BDE9F8A8-B09F-0097-25A5-2E946698A41F}"/>
              </a:ext>
            </a:extLst>
          </p:cNvPr>
          <p:cNvSpPr txBox="1"/>
          <p:nvPr/>
        </p:nvSpPr>
        <p:spPr>
          <a:xfrm>
            <a:off x="908614" y="3202857"/>
            <a:ext cx="4526986"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NZ">
                <a:solidFill>
                  <a:srgbClr val="FFFFFF"/>
                </a:solidFill>
                <a:latin typeface="Calibri" panose="020F0502020204030204" pitchFamily="34" charset="0"/>
                <a:ea typeface="Calibri" panose="020F0502020204030204" pitchFamily="34" charset="0"/>
                <a:cs typeface="Calibri" panose="020F0502020204030204" pitchFamily="34" charset="0"/>
              </a:rPr>
              <a:t>Len Lye believed</a:t>
            </a:r>
            <a:r>
              <a:rPr lang="en-NZ" sz="1800" i="0" u="none" strike="noStrike" baseline="0">
                <a:solidFill>
                  <a:srgbClr val="FFFFFF"/>
                </a:solidFill>
                <a:latin typeface="Calibri" panose="020F0502020204030204" pitchFamily="34" charset="0"/>
                <a:ea typeface="Calibri" panose="020F0502020204030204" pitchFamily="34" charset="0"/>
                <a:cs typeface="Calibri" panose="020F0502020204030204" pitchFamily="34" charset="0"/>
              </a:rPr>
              <a:t> art could move, make noise, pop </a:t>
            </a:r>
            <a:r>
              <a:rPr lang="en-NZ">
                <a:solidFill>
                  <a:srgbClr val="FFFFFF"/>
                </a:solidFill>
                <a:latin typeface="Calibri" panose="020F0502020204030204" pitchFamily="34" charset="0"/>
                <a:ea typeface="Calibri" panose="020F0502020204030204" pitchFamily="34" charset="0"/>
                <a:cs typeface="Calibri" panose="020F0502020204030204" pitchFamily="34" charset="0"/>
              </a:rPr>
              <a:t>up anywhere</a:t>
            </a:r>
            <a:r>
              <a:rPr lang="en-NZ" sz="1800" i="0" u="none" strike="noStrike" baseline="0">
                <a:solidFill>
                  <a:srgbClr val="FFFFFF"/>
                </a:solidFill>
                <a:latin typeface="Calibri" panose="020F0502020204030204" pitchFamily="34" charset="0"/>
                <a:ea typeface="Calibri" panose="020F0502020204030204" pitchFamily="34" charset="0"/>
                <a:cs typeface="Calibri" panose="020F0502020204030204" pitchFamily="34" charset="0"/>
              </a:rPr>
              <a:t>, and that everyone is born with </a:t>
            </a:r>
            <a:r>
              <a:rPr lang="en-NZ">
                <a:solidFill>
                  <a:srgbClr val="FFFFFF"/>
                </a:solidFill>
                <a:latin typeface="Calibri" panose="020F0502020204030204" pitchFamily="34" charset="0"/>
                <a:ea typeface="Calibri" panose="020F0502020204030204" pitchFamily="34" charset="0"/>
                <a:cs typeface="Calibri" panose="020F0502020204030204" pitchFamily="34" charset="0"/>
              </a:rPr>
              <a:t>imagination. He</a:t>
            </a:r>
            <a:r>
              <a:rPr lang="en-NZ" sz="1800" i="0" u="none" strike="noStrike" baseline="0">
                <a:solidFill>
                  <a:srgbClr val="FFFFFF"/>
                </a:solidFill>
                <a:latin typeface="Calibri" panose="020F0502020204030204" pitchFamily="34" charset="0"/>
                <a:ea typeface="Calibri" panose="020F0502020204030204" pitchFamily="34" charset="0"/>
                <a:cs typeface="Calibri" panose="020F0502020204030204" pitchFamily="34" charset="0"/>
              </a:rPr>
              <a:t> tried all sorts of fun games and ideas to turn </a:t>
            </a:r>
            <a:r>
              <a:rPr lang="en-NZ">
                <a:solidFill>
                  <a:srgbClr val="FFFFFF"/>
                </a:solidFill>
                <a:latin typeface="Calibri" panose="020F0502020204030204" pitchFamily="34" charset="0"/>
                <a:ea typeface="Calibri" panose="020F0502020204030204" pitchFamily="34" charset="0"/>
                <a:cs typeface="Calibri" panose="020F0502020204030204" pitchFamily="34" charset="0"/>
              </a:rPr>
              <a:t>his thoughts</a:t>
            </a:r>
            <a:r>
              <a:rPr lang="en-NZ" sz="1800" i="0" u="none" strike="noStrike" baseline="0">
                <a:solidFill>
                  <a:srgbClr val="FFFFFF"/>
                </a:solidFill>
                <a:latin typeface="Calibri" panose="020F0502020204030204" pitchFamily="34" charset="0"/>
                <a:ea typeface="Calibri" panose="020F0502020204030204" pitchFamily="34" charset="0"/>
                <a:cs typeface="Calibri" panose="020F0502020204030204" pitchFamily="34" charset="0"/>
              </a:rPr>
              <a:t> into art and later shared them with his students.</a:t>
            </a:r>
            <a:r>
              <a:rPr lang="en-NZ" sz="1800" i="0">
                <a:solidFill>
                  <a:srgbClr val="000000"/>
                </a:solidFill>
                <a:latin typeface="Calibri" panose="020F0502020204030204" pitchFamily="34" charset="0"/>
                <a:ea typeface="Calibri" panose="020F0502020204030204" pitchFamily="34" charset="0"/>
                <a:cs typeface="Calibri" panose="020F0502020204030204" pitchFamily="34" charset="0"/>
              </a:rPr>
              <a:t>​</a:t>
            </a:r>
            <a:endParaRPr lang="en-NZ">
              <a:latin typeface="Calibri" panose="020F0502020204030204" pitchFamily="34" charset="0"/>
              <a:ea typeface="Calibri" panose="020F0502020204030204" pitchFamily="34" charset="0"/>
              <a:cs typeface="Calibri" panose="020F0502020204030204" pitchFamily="34" charset="0"/>
            </a:endParaRPr>
          </a:p>
          <a:p>
            <a:pPr algn="ctr"/>
            <a:endParaRPr lang="en-NZ">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descr="A yellow and orange lines&#10;&#10;AI-generated content may be incorrect.">
            <a:extLst>
              <a:ext uri="{FF2B5EF4-FFF2-40B4-BE49-F238E27FC236}">
                <a16:creationId xmlns:a16="http://schemas.microsoft.com/office/drawing/2014/main" id="{A731AC4F-2B86-1CFE-E8F9-7F7A20F1DF5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800000">
            <a:off x="9132898" y="4864637"/>
            <a:ext cx="1781512" cy="1268814"/>
          </a:xfrm>
          <a:prstGeom prst="rect">
            <a:avLst/>
          </a:prstGeom>
        </p:spPr>
      </p:pic>
    </p:spTree>
    <p:extLst>
      <p:ext uri="{BB962C8B-B14F-4D97-AF65-F5344CB8AC3E}">
        <p14:creationId xmlns:p14="http://schemas.microsoft.com/office/powerpoint/2010/main" val="1612963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85CE829C-A5E4-742A-929D-7FF5C0769673}"/>
            </a:ext>
          </a:extLst>
        </p:cNvPr>
        <p:cNvGrpSpPr/>
        <p:nvPr/>
      </p:nvGrpSpPr>
      <p:grpSpPr>
        <a:xfrm>
          <a:off x="0" y="0"/>
          <a:ext cx="0" cy="0"/>
          <a:chOff x="0" y="0"/>
          <a:chExt cx="0" cy="0"/>
        </a:xfrm>
      </p:grpSpPr>
      <p:pic>
        <p:nvPicPr>
          <p:cNvPr id="22" name="Picture 21" descr="A white cross pattern on a black background&#10;&#10;AI-generated content may be incorrect.">
            <a:extLst>
              <a:ext uri="{FF2B5EF4-FFF2-40B4-BE49-F238E27FC236}">
                <a16:creationId xmlns:a16="http://schemas.microsoft.com/office/drawing/2014/main" id="{82B0CE87-1BBE-DD26-14D8-8E175944795C}"/>
              </a:ext>
            </a:extLst>
          </p:cNvPr>
          <p:cNvPicPr>
            <a:picLocks noChangeAspect="1"/>
          </p:cNvPicPr>
          <p:nvPr/>
        </p:nvPicPr>
        <p:blipFill>
          <a:blip r:embed="rId3" cstate="screen">
            <a:alphaModFix amt="20000"/>
            <a:extLst>
              <a:ext uri="{28A0092B-C50C-407E-A947-70E740481C1C}">
                <a14:useLocalDpi xmlns:a14="http://schemas.microsoft.com/office/drawing/2010/main"/>
              </a:ext>
            </a:extLst>
          </a:blip>
          <a:stretch>
            <a:fillRect/>
          </a:stretch>
        </p:blipFill>
        <p:spPr>
          <a:xfrm>
            <a:off x="-1422906" y="4530161"/>
            <a:ext cx="5854997" cy="5931893"/>
          </a:xfrm>
          <a:prstGeom prst="rect">
            <a:avLst/>
          </a:prstGeom>
        </p:spPr>
      </p:pic>
      <p:pic>
        <p:nvPicPr>
          <p:cNvPr id="11" name="Picture 10" descr="A white and tan cross pattern&#10;&#10;AI-generated content may be incorrect.">
            <a:extLst>
              <a:ext uri="{FF2B5EF4-FFF2-40B4-BE49-F238E27FC236}">
                <a16:creationId xmlns:a16="http://schemas.microsoft.com/office/drawing/2014/main" id="{04D04463-4A6A-0C28-33BA-9BDD53200CD6}"/>
              </a:ext>
            </a:extLst>
          </p:cNvPr>
          <p:cNvPicPr>
            <a:picLocks noGrp="1" noRot="1" noChangeAspect="1" noMove="1" noResize="1" noEditPoints="1" noAdjustHandles="1" noChangeArrowheads="1" noChangeShapeType="1" noCrop="1"/>
          </p:cNvPicPr>
          <p:nvPr/>
        </p:nvPicPr>
        <p:blipFill>
          <a:blip r:embed="rId4">
            <a:alphaModFix amt="25000"/>
            <a:extLst>
              <a:ext uri="{28A0092B-C50C-407E-A947-70E740481C1C}">
                <a14:useLocalDpi xmlns:a14="http://schemas.microsoft.com/office/drawing/2010/main"/>
              </a:ext>
            </a:extLst>
          </a:blip>
          <a:stretch>
            <a:fillRect/>
          </a:stretch>
        </p:blipFill>
        <p:spPr>
          <a:xfrm>
            <a:off x="-1060634" y="7145979"/>
            <a:ext cx="5637965" cy="5637965"/>
          </a:xfrm>
          <a:prstGeom prst="rect">
            <a:avLst/>
          </a:prstGeom>
        </p:spPr>
      </p:pic>
      <p:pic>
        <p:nvPicPr>
          <p:cNvPr id="4" name="Picture 3" descr="A white and tan cross pattern&#10;&#10;AI-generated content may be incorrect.">
            <a:extLst>
              <a:ext uri="{FF2B5EF4-FFF2-40B4-BE49-F238E27FC236}">
                <a16:creationId xmlns:a16="http://schemas.microsoft.com/office/drawing/2014/main" id="{B3CB51F5-F9FD-AB37-EB11-AD1DF4411D2B}"/>
              </a:ext>
            </a:extLst>
          </p:cNvPr>
          <p:cNvPicPr/>
          <p:nvPr/>
        </p:nvPicPr>
        <p:blipFill>
          <a:blip r:embed="rId4" cstate="screen">
            <a:alphaModFix amt="20000"/>
            <a:extLst>
              <a:ext uri="{28A0092B-C50C-407E-A947-70E740481C1C}">
                <a14:useLocalDpi xmlns:a14="http://schemas.microsoft.com/office/drawing/2010/main"/>
              </a:ext>
            </a:extLst>
          </a:blip>
          <a:stretch>
            <a:fillRect/>
          </a:stretch>
        </p:blipFill>
        <p:spPr>
          <a:xfrm>
            <a:off x="7491917" y="-1443876"/>
            <a:ext cx="3657552" cy="3657552"/>
          </a:xfrm>
          <a:prstGeom prst="rect">
            <a:avLst/>
          </a:prstGeom>
        </p:spPr>
      </p:pic>
      <p:sp>
        <p:nvSpPr>
          <p:cNvPr id="15" name="Slide Number Placeholder 44">
            <a:extLst>
              <a:ext uri="{FF2B5EF4-FFF2-40B4-BE49-F238E27FC236}">
                <a16:creationId xmlns:a16="http://schemas.microsoft.com/office/drawing/2014/main" id="{EF38D57D-135B-7114-27A3-09F7C519AAA2}"/>
              </a:ext>
            </a:extLst>
          </p:cNvPr>
          <p:cNvSpPr txBox="1">
            <a:spLocks/>
          </p:cNvSpPr>
          <p:nvPr/>
        </p:nvSpPr>
        <p:spPr>
          <a:xfrm>
            <a:off x="10433652" y="6546928"/>
            <a:ext cx="512058" cy="46168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156F7254-0A45-4ADC-9DC5-1B01BF230778}" type="slidenum">
              <a:rPr lang="en-US" sz="998">
                <a:latin typeface="Sofia Pro" pitchFamily="2" charset="0"/>
              </a:rPr>
              <a:pPr/>
              <a:t>5</a:t>
            </a:fld>
            <a:endParaRPr lang="en-US" sz="998">
              <a:latin typeface="Sofia Pro" pitchFamily="2" charset="0"/>
            </a:endParaRPr>
          </a:p>
        </p:txBody>
      </p:sp>
      <p:sp>
        <p:nvSpPr>
          <p:cNvPr id="12" name="TextBox 11">
            <a:extLst>
              <a:ext uri="{FF2B5EF4-FFF2-40B4-BE49-F238E27FC236}">
                <a16:creationId xmlns:a16="http://schemas.microsoft.com/office/drawing/2014/main" id="{9C9E5E96-A7DA-DA4F-6B22-95467F130D47}"/>
              </a:ext>
            </a:extLst>
          </p:cNvPr>
          <p:cNvSpPr txBox="1"/>
          <p:nvPr/>
        </p:nvSpPr>
        <p:spPr>
          <a:xfrm>
            <a:off x="6388100" y="2279054"/>
            <a:ext cx="5352482" cy="3333990"/>
          </a:xfrm>
          <a:prstGeom prst="rect">
            <a:avLst/>
          </a:prstGeom>
          <a:noFill/>
        </p:spPr>
        <p:txBody>
          <a:bodyPr wrap="square" lIns="91440" tIns="45720" rIns="91440" bIns="45720" rtlCol="0" anchor="t">
            <a:spAutoFit/>
          </a:bodyPr>
          <a:lstStyle/>
          <a:p>
            <a:pPr>
              <a:lnSpc>
                <a:spcPts val="1796"/>
              </a:lnSpc>
            </a:pPr>
            <a:r>
              <a:rPr lang="en-NZ" sz="2000">
                <a:solidFill>
                  <a:schemeClr val="bg1"/>
                </a:solidFill>
                <a:latin typeface="Calibri" panose="020F0502020204030204" pitchFamily="34" charset="0"/>
                <a:ea typeface="Calibri" panose="020F0502020204030204" pitchFamily="34" charset="0"/>
                <a:cs typeface="Calibri" panose="020F0502020204030204" pitchFamily="34" charset="0"/>
              </a:rPr>
              <a:t> Make your finger wiggle like these walls. </a:t>
            </a:r>
            <a:endParaRPr lang="en-US" sz="2000">
              <a:solidFill>
                <a:schemeClr val="bg1"/>
              </a:solidFill>
              <a:latin typeface="Calibri" panose="020F0502020204030204" pitchFamily="34" charset="0"/>
              <a:ea typeface="Calibri" panose="020F0502020204030204" pitchFamily="34" charset="0"/>
              <a:cs typeface="Calibri" panose="020F0502020204030204" pitchFamily="34" charset="0"/>
            </a:endParaRPr>
          </a:p>
          <a:p>
            <a:pPr>
              <a:lnSpc>
                <a:spcPts val="1796"/>
              </a:lnSpc>
            </a:pPr>
            <a:endParaRPr lang="en-NZ" sz="2000">
              <a:solidFill>
                <a:schemeClr val="bg1"/>
              </a:solidFill>
              <a:latin typeface="Calibri" panose="020F0502020204030204" pitchFamily="34" charset="0"/>
              <a:ea typeface="Calibri" panose="020F0502020204030204" pitchFamily="34" charset="0"/>
              <a:cs typeface="Calibri" panose="020F0502020204030204" pitchFamily="34" charset="0"/>
            </a:endParaRPr>
          </a:p>
          <a:p>
            <a:pPr>
              <a:lnSpc>
                <a:spcPts val="1796"/>
              </a:lnSpc>
            </a:pPr>
            <a:endParaRPr lang="en-NZ" sz="2000">
              <a:solidFill>
                <a:schemeClr val="bg1"/>
              </a:solidFill>
              <a:latin typeface="Calibri" panose="020F0502020204030204" pitchFamily="34" charset="0"/>
              <a:ea typeface="Calibri" panose="020F0502020204030204" pitchFamily="34" charset="0"/>
              <a:cs typeface="Calibri" panose="020F0502020204030204" pitchFamily="34" charset="0"/>
            </a:endParaRPr>
          </a:p>
          <a:p>
            <a:pPr>
              <a:lnSpc>
                <a:spcPts val="1796"/>
              </a:lnSpc>
            </a:pPr>
            <a:endParaRPr lang="en-NZ" sz="2000">
              <a:solidFill>
                <a:schemeClr val="bg1"/>
              </a:solidFill>
              <a:latin typeface="Calibri" panose="020F0502020204030204" pitchFamily="34" charset="0"/>
              <a:ea typeface="Calibri" panose="020F0502020204030204" pitchFamily="34" charset="0"/>
              <a:cs typeface="Calibri" panose="020F0502020204030204" pitchFamily="34" charset="0"/>
            </a:endParaRPr>
          </a:p>
          <a:p>
            <a:pPr>
              <a:lnSpc>
                <a:spcPts val="1796"/>
              </a:lnSpc>
            </a:pPr>
            <a:r>
              <a:rPr lang="en-NZ" sz="2000">
                <a:solidFill>
                  <a:schemeClr val="bg1"/>
                </a:solidFill>
                <a:latin typeface="Calibri" panose="020F0502020204030204" pitchFamily="34" charset="0"/>
                <a:ea typeface="Calibri" panose="020F0502020204030204" pitchFamily="34" charset="0"/>
                <a:cs typeface="Calibri" panose="020F0502020204030204" pitchFamily="34" charset="0"/>
              </a:rPr>
              <a:t>Spread the wiggle (or is it a </a:t>
            </a:r>
            <a:r>
              <a:rPr lang="en-NZ" sz="2000" err="1">
                <a:solidFill>
                  <a:schemeClr val="bg1"/>
                </a:solidFill>
                <a:latin typeface="Calibri" panose="020F0502020204030204" pitchFamily="34" charset="0"/>
                <a:ea typeface="Calibri" panose="020F0502020204030204" pitchFamily="34" charset="0"/>
                <a:cs typeface="Calibri" panose="020F0502020204030204" pitchFamily="34" charset="0"/>
              </a:rPr>
              <a:t>ziggle</a:t>
            </a:r>
            <a:r>
              <a:rPr lang="en-NZ" sz="2000">
                <a:solidFill>
                  <a:schemeClr val="bg1"/>
                </a:solidFill>
                <a:latin typeface="Calibri" panose="020F0502020204030204" pitchFamily="34" charset="0"/>
                <a:ea typeface="Calibri" panose="020F0502020204030204" pitchFamily="34" charset="0"/>
                <a:cs typeface="Calibri" panose="020F0502020204030204" pitchFamily="34" charset="0"/>
              </a:rPr>
              <a:t>?) up your hand into your arm, then across your shoulders and down your other arm. </a:t>
            </a:r>
          </a:p>
          <a:p>
            <a:pPr>
              <a:lnSpc>
                <a:spcPts val="1796"/>
              </a:lnSpc>
            </a:pPr>
            <a:endParaRPr lang="en-NZ" sz="2000">
              <a:solidFill>
                <a:schemeClr val="bg1"/>
              </a:solidFill>
              <a:latin typeface="Calibri" panose="020F0502020204030204" pitchFamily="34" charset="0"/>
              <a:ea typeface="Calibri" panose="020F0502020204030204" pitchFamily="34" charset="0"/>
              <a:cs typeface="Calibri" panose="020F0502020204030204" pitchFamily="34" charset="0"/>
            </a:endParaRPr>
          </a:p>
          <a:p>
            <a:pPr>
              <a:lnSpc>
                <a:spcPts val="1796"/>
              </a:lnSpc>
            </a:pPr>
            <a:endParaRPr lang="en-NZ" sz="2000">
              <a:solidFill>
                <a:schemeClr val="bg1"/>
              </a:solidFill>
              <a:latin typeface="Calibri" panose="020F0502020204030204" pitchFamily="34" charset="0"/>
              <a:ea typeface="Calibri" panose="020F0502020204030204" pitchFamily="34" charset="0"/>
              <a:cs typeface="Calibri" panose="020F0502020204030204" pitchFamily="34" charset="0"/>
            </a:endParaRPr>
          </a:p>
          <a:p>
            <a:pPr>
              <a:lnSpc>
                <a:spcPts val="1796"/>
              </a:lnSpc>
            </a:pPr>
            <a:endParaRPr lang="en-NZ" sz="2000">
              <a:solidFill>
                <a:schemeClr val="bg1"/>
              </a:solidFill>
              <a:latin typeface="Calibri" panose="020F0502020204030204" pitchFamily="34" charset="0"/>
              <a:ea typeface="Calibri" panose="020F0502020204030204" pitchFamily="34" charset="0"/>
              <a:cs typeface="Calibri" panose="020F0502020204030204" pitchFamily="34" charset="0"/>
            </a:endParaRPr>
          </a:p>
          <a:p>
            <a:pPr>
              <a:lnSpc>
                <a:spcPts val="1796"/>
              </a:lnSpc>
            </a:pPr>
            <a:r>
              <a:rPr lang="en-NZ" sz="2000">
                <a:solidFill>
                  <a:schemeClr val="bg1"/>
                </a:solidFill>
                <a:latin typeface="Calibri" panose="020F0502020204030204" pitchFamily="34" charset="0"/>
                <a:ea typeface="Calibri" panose="020F0502020204030204" pitchFamily="34" charset="0"/>
                <a:cs typeface="Calibri" panose="020F0502020204030204" pitchFamily="34" charset="0"/>
              </a:rPr>
              <a:t>Pass your wiggle on to someone else for them to change and pass back to you. You’re becoming art! </a:t>
            </a:r>
          </a:p>
          <a:p>
            <a:pPr>
              <a:lnSpc>
                <a:spcPts val="1796"/>
              </a:lnSpc>
            </a:pPr>
            <a:endParaRPr lang="en-NZ" sz="200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pic>
        <p:nvPicPr>
          <p:cNvPr id="31" name="Picture 30" descr="A white and tan cross pattern&#10;&#10;AI-generated content may be incorrect.">
            <a:extLst>
              <a:ext uri="{FF2B5EF4-FFF2-40B4-BE49-F238E27FC236}">
                <a16:creationId xmlns:a16="http://schemas.microsoft.com/office/drawing/2014/main" id="{9D840729-F15A-9136-1452-DCAAFF75FB2F}"/>
              </a:ext>
            </a:extLst>
          </p:cNvPr>
          <p:cNvPicPr/>
          <p:nvPr/>
        </p:nvPicPr>
        <p:blipFill>
          <a:blip r:embed="rId4" cstate="screen">
            <a:alphaModFix amt="20000"/>
            <a:extLst>
              <a:ext uri="{28A0092B-C50C-407E-A947-70E740481C1C}">
                <a14:useLocalDpi xmlns:a14="http://schemas.microsoft.com/office/drawing/2010/main"/>
              </a:ext>
            </a:extLst>
          </a:blip>
          <a:stretch>
            <a:fillRect/>
          </a:stretch>
        </p:blipFill>
        <p:spPr>
          <a:xfrm>
            <a:off x="9729551" y="288312"/>
            <a:ext cx="3657552" cy="3657552"/>
          </a:xfrm>
          <a:prstGeom prst="rect">
            <a:avLst/>
          </a:prstGeom>
        </p:spPr>
      </p:pic>
      <p:pic>
        <p:nvPicPr>
          <p:cNvPr id="6" name="Picture 5" descr="A blue line on a black background&#10;&#10;AI-generated content may be incorrect.">
            <a:extLst>
              <a:ext uri="{FF2B5EF4-FFF2-40B4-BE49-F238E27FC236}">
                <a16:creationId xmlns:a16="http://schemas.microsoft.com/office/drawing/2014/main" id="{73B7BFD5-E615-8A0B-6302-0B9FD8D9F13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75844" y="3082620"/>
            <a:ext cx="1255545" cy="911928"/>
          </a:xfrm>
          <a:prstGeom prst="rect">
            <a:avLst/>
          </a:prstGeom>
        </p:spPr>
      </p:pic>
      <p:pic>
        <p:nvPicPr>
          <p:cNvPr id="9" name="Picture 8" descr="A yellow and orange lines&#10;&#10;AI-generated content may be incorrect.">
            <a:extLst>
              <a:ext uri="{FF2B5EF4-FFF2-40B4-BE49-F238E27FC236}">
                <a16:creationId xmlns:a16="http://schemas.microsoft.com/office/drawing/2014/main" id="{E1A42CA8-1D31-8BDF-3EB5-6274C3D653C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300476" y="2165322"/>
            <a:ext cx="966597" cy="644398"/>
          </a:xfrm>
          <a:prstGeom prst="rect">
            <a:avLst/>
          </a:prstGeom>
        </p:spPr>
      </p:pic>
      <p:pic>
        <p:nvPicPr>
          <p:cNvPr id="14" name="Picture 13" descr="A star with a black background&#10;&#10;AI-generated content may be incorrect.">
            <a:extLst>
              <a:ext uri="{FF2B5EF4-FFF2-40B4-BE49-F238E27FC236}">
                <a16:creationId xmlns:a16="http://schemas.microsoft.com/office/drawing/2014/main" id="{0ED5ED65-3600-133B-6C96-3CA4AC65F61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379091" y="4537254"/>
            <a:ext cx="809365" cy="647492"/>
          </a:xfrm>
          <a:prstGeom prst="rect">
            <a:avLst/>
          </a:prstGeom>
        </p:spPr>
      </p:pic>
      <p:sp>
        <p:nvSpPr>
          <p:cNvPr id="18" name="TextBox 17">
            <a:extLst>
              <a:ext uri="{FF2B5EF4-FFF2-40B4-BE49-F238E27FC236}">
                <a16:creationId xmlns:a16="http://schemas.microsoft.com/office/drawing/2014/main" id="{0275CAC5-D120-5F62-5163-5B78077FEF9B}"/>
              </a:ext>
            </a:extLst>
          </p:cNvPr>
          <p:cNvSpPr txBox="1"/>
          <p:nvPr/>
        </p:nvSpPr>
        <p:spPr>
          <a:xfrm>
            <a:off x="5379091" y="891013"/>
            <a:ext cx="5451231"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NZ" sz="4000" b="1" i="0" u="none" strike="noStrike" baseline="0">
                <a:solidFill>
                  <a:schemeClr val="accent2"/>
                </a:solidFill>
                <a:latin typeface="Calibri"/>
              </a:rPr>
              <a:t>Surprise yourself!</a:t>
            </a:r>
            <a:r>
              <a:rPr lang="en-NZ" sz="4000" b="0" i="0">
                <a:solidFill>
                  <a:schemeClr val="accent2"/>
                </a:solidFill>
                <a:latin typeface="Calibri"/>
                <a:ea typeface="Calibri"/>
                <a:cs typeface="Calibri"/>
              </a:rPr>
              <a:t>​</a:t>
            </a:r>
            <a:endParaRPr lang="en-NZ" sz="4000">
              <a:solidFill>
                <a:schemeClr val="accent2"/>
              </a:solidFill>
            </a:endParaRPr>
          </a:p>
        </p:txBody>
      </p:sp>
      <p:pic>
        <p:nvPicPr>
          <p:cNvPr id="19" name="Picture 18" descr="Len Lye Centre | Govett-Brewster Art Gallery | Len Lye Centre">
            <a:extLst>
              <a:ext uri="{FF2B5EF4-FFF2-40B4-BE49-F238E27FC236}">
                <a16:creationId xmlns:a16="http://schemas.microsoft.com/office/drawing/2014/main" id="{A3F0BDCE-57FD-AD26-F446-0E85FEC24AF6}"/>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707537" y="4060387"/>
            <a:ext cx="3160347" cy="2053982"/>
          </a:xfrm>
          <a:prstGeom prst="rect">
            <a:avLst/>
          </a:prstGeom>
          <a:ln>
            <a:noFill/>
          </a:ln>
        </p:spPr>
      </p:pic>
      <p:pic>
        <p:nvPicPr>
          <p:cNvPr id="20" name="Picture 19" descr="Govett-Brewster Art Gallery | Len Lye Centre - NP Partners">
            <a:extLst>
              <a:ext uri="{FF2B5EF4-FFF2-40B4-BE49-F238E27FC236}">
                <a16:creationId xmlns:a16="http://schemas.microsoft.com/office/drawing/2014/main" id="{75C88952-78BC-B80A-541C-685AF7FD9B7F}"/>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22562" y="977238"/>
            <a:ext cx="3157698" cy="2051539"/>
          </a:xfrm>
          <a:prstGeom prst="rect">
            <a:avLst/>
          </a:prstGeom>
          <a:ln>
            <a:noFill/>
          </a:ln>
        </p:spPr>
      </p:pic>
      <p:sp>
        <p:nvSpPr>
          <p:cNvPr id="5" name="TextBox 4">
            <a:extLst>
              <a:ext uri="{FF2B5EF4-FFF2-40B4-BE49-F238E27FC236}">
                <a16:creationId xmlns:a16="http://schemas.microsoft.com/office/drawing/2014/main" id="{C72BF558-CBDF-FA9F-1E4F-C8BEEDC6D0F3}"/>
              </a:ext>
            </a:extLst>
          </p:cNvPr>
          <p:cNvSpPr txBox="1"/>
          <p:nvPr/>
        </p:nvSpPr>
        <p:spPr>
          <a:xfrm>
            <a:off x="1003755" y="3280263"/>
            <a:ext cx="3417029"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NZ" sz="2800" b="1" i="0" u="none" strike="noStrike" baseline="0">
                <a:solidFill>
                  <a:schemeClr val="accent4"/>
                </a:solidFill>
                <a:latin typeface="Calibri"/>
              </a:rPr>
              <a:t>The Len Lye Centre</a:t>
            </a:r>
            <a:endParaRPr lang="en-US" sz="2800">
              <a:solidFill>
                <a:schemeClr val="accent4"/>
              </a:solidFill>
            </a:endParaRPr>
          </a:p>
        </p:txBody>
      </p:sp>
    </p:spTree>
    <p:extLst>
      <p:ext uri="{BB962C8B-B14F-4D97-AF65-F5344CB8AC3E}">
        <p14:creationId xmlns:p14="http://schemas.microsoft.com/office/powerpoint/2010/main" val="17031679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753B2CFB-D9BD-508E-B363-01C0BFC2F5B3}"/>
            </a:ext>
          </a:extLst>
        </p:cNvPr>
        <p:cNvGrpSpPr/>
        <p:nvPr/>
      </p:nvGrpSpPr>
      <p:grpSpPr>
        <a:xfrm>
          <a:off x="0" y="0"/>
          <a:ext cx="0" cy="0"/>
          <a:chOff x="0" y="0"/>
          <a:chExt cx="0" cy="0"/>
        </a:xfrm>
      </p:grpSpPr>
      <p:pic>
        <p:nvPicPr>
          <p:cNvPr id="16" name="Picture 15" descr="A white cross pattern on a black background&#10;&#10;AI-generated content may be incorrect.">
            <a:extLst>
              <a:ext uri="{FF2B5EF4-FFF2-40B4-BE49-F238E27FC236}">
                <a16:creationId xmlns:a16="http://schemas.microsoft.com/office/drawing/2014/main" id="{109735A6-7710-F63E-4A9A-CD510EB69247}"/>
              </a:ext>
            </a:extLst>
          </p:cNvPr>
          <p:cNvPicPr>
            <a:picLocks noChangeAspect="1"/>
          </p:cNvPicPr>
          <p:nvPr/>
        </p:nvPicPr>
        <p:blipFill>
          <a:blip r:embed="rId3" cstate="screen">
            <a:alphaModFix amt="20000"/>
            <a:extLst>
              <a:ext uri="{28A0092B-C50C-407E-A947-70E740481C1C}">
                <a14:useLocalDpi xmlns:a14="http://schemas.microsoft.com/office/drawing/2010/main"/>
              </a:ext>
            </a:extLst>
          </a:blip>
          <a:stretch>
            <a:fillRect/>
          </a:stretch>
        </p:blipFill>
        <p:spPr>
          <a:xfrm>
            <a:off x="7028798" y="-1757364"/>
            <a:ext cx="5234621" cy="5303368"/>
          </a:xfrm>
          <a:prstGeom prst="rect">
            <a:avLst/>
          </a:prstGeom>
        </p:spPr>
      </p:pic>
      <p:pic>
        <p:nvPicPr>
          <p:cNvPr id="8" name="Picture 7" descr="A white and tan cross pattern&#10;&#10;AI-generated content may be incorrect.">
            <a:extLst>
              <a:ext uri="{FF2B5EF4-FFF2-40B4-BE49-F238E27FC236}">
                <a16:creationId xmlns:a16="http://schemas.microsoft.com/office/drawing/2014/main" id="{DF39AD2A-3CD7-60EB-88BD-829B402B9F29}"/>
              </a:ext>
            </a:extLst>
          </p:cNvPr>
          <p:cNvPicPr/>
          <p:nvPr/>
        </p:nvPicPr>
        <p:blipFill>
          <a:blip r:embed="rId4">
            <a:alphaModFix amt="25000"/>
            <a:extLst>
              <a:ext uri="{28A0092B-C50C-407E-A947-70E740481C1C}">
                <a14:useLocalDpi xmlns:a14="http://schemas.microsoft.com/office/drawing/2010/main"/>
              </a:ext>
            </a:extLst>
          </a:blip>
          <a:stretch>
            <a:fillRect/>
          </a:stretch>
        </p:blipFill>
        <p:spPr>
          <a:xfrm>
            <a:off x="-1060634" y="7145979"/>
            <a:ext cx="5637965" cy="5637965"/>
          </a:xfrm>
          <a:prstGeom prst="rect">
            <a:avLst/>
          </a:prstGeom>
        </p:spPr>
      </p:pic>
      <p:sp>
        <p:nvSpPr>
          <p:cNvPr id="7" name="TextBox 6">
            <a:extLst>
              <a:ext uri="{FF2B5EF4-FFF2-40B4-BE49-F238E27FC236}">
                <a16:creationId xmlns:a16="http://schemas.microsoft.com/office/drawing/2014/main" id="{BC13BEFF-7467-43A2-8C4C-BA457D09F675}"/>
              </a:ext>
            </a:extLst>
          </p:cNvPr>
          <p:cNvSpPr txBox="1"/>
          <p:nvPr/>
        </p:nvSpPr>
        <p:spPr>
          <a:xfrm>
            <a:off x="561759" y="662749"/>
            <a:ext cx="3760736" cy="665869"/>
          </a:xfrm>
          <a:prstGeom prst="rect">
            <a:avLst/>
          </a:prstGeom>
          <a:noFill/>
        </p:spPr>
        <p:txBody>
          <a:bodyPr wrap="square" lIns="91440" tIns="45720" rIns="91440" bIns="45720" rtlCol="0" anchor="t">
            <a:spAutoFit/>
          </a:bodyPr>
          <a:lstStyle/>
          <a:p>
            <a:r>
              <a:rPr lang="en-NZ" sz="3600" b="1">
                <a:solidFill>
                  <a:srgbClr val="009473"/>
                </a:solidFill>
                <a:latin typeface="Calibri"/>
                <a:ea typeface="Calibri"/>
                <a:cs typeface="Calibri"/>
              </a:rPr>
              <a:t>Who was Len Lye?</a:t>
            </a:r>
            <a:endParaRPr lang="en-NZ" sz="1814">
              <a:solidFill>
                <a:schemeClr val="bg1"/>
              </a:solidFill>
              <a:latin typeface="Sofia Pro" pitchFamily="2" charset="0"/>
            </a:endParaRPr>
          </a:p>
        </p:txBody>
      </p:sp>
      <p:sp>
        <p:nvSpPr>
          <p:cNvPr id="4" name="Slide Number Placeholder 44">
            <a:extLst>
              <a:ext uri="{FF2B5EF4-FFF2-40B4-BE49-F238E27FC236}">
                <a16:creationId xmlns:a16="http://schemas.microsoft.com/office/drawing/2014/main" id="{5B95135C-9951-7FEC-CA25-F41CE3480B29}"/>
              </a:ext>
            </a:extLst>
          </p:cNvPr>
          <p:cNvSpPr txBox="1">
            <a:spLocks/>
          </p:cNvSpPr>
          <p:nvPr/>
        </p:nvSpPr>
        <p:spPr>
          <a:xfrm>
            <a:off x="10433652" y="6546928"/>
            <a:ext cx="512058" cy="46168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156F7254-0A45-4ADC-9DC5-1B01BF230778}" type="slidenum">
              <a:rPr lang="en-US" sz="998">
                <a:latin typeface="Sofia Pro" pitchFamily="2" charset="0"/>
              </a:rPr>
              <a:pPr/>
              <a:t>6</a:t>
            </a:fld>
            <a:endParaRPr lang="en-US" sz="998">
              <a:latin typeface="Sofia Pro" pitchFamily="2" charset="0"/>
            </a:endParaRPr>
          </a:p>
        </p:txBody>
      </p:sp>
      <p:pic>
        <p:nvPicPr>
          <p:cNvPr id="18" name="Picture 17" descr="A white cross pattern on a black background&#10;&#10;AI-generated content may be incorrect.">
            <a:extLst>
              <a:ext uri="{FF2B5EF4-FFF2-40B4-BE49-F238E27FC236}">
                <a16:creationId xmlns:a16="http://schemas.microsoft.com/office/drawing/2014/main" id="{7F7ABE91-2C06-7B33-A463-3DAC3D8C456F}"/>
              </a:ext>
            </a:extLst>
          </p:cNvPr>
          <p:cNvPicPr>
            <a:picLocks noChangeAspect="1"/>
          </p:cNvPicPr>
          <p:nvPr/>
        </p:nvPicPr>
        <p:blipFill>
          <a:blip r:embed="rId3" cstate="screen">
            <a:alphaModFix amt="20000"/>
            <a:extLst>
              <a:ext uri="{28A0092B-C50C-407E-A947-70E740481C1C}">
                <a14:useLocalDpi xmlns:a14="http://schemas.microsoft.com/office/drawing/2010/main"/>
              </a:ext>
            </a:extLst>
          </a:blip>
          <a:stretch>
            <a:fillRect/>
          </a:stretch>
        </p:blipFill>
        <p:spPr>
          <a:xfrm>
            <a:off x="-1277667" y="4550223"/>
            <a:ext cx="5854997" cy="5931893"/>
          </a:xfrm>
          <a:prstGeom prst="rect">
            <a:avLst/>
          </a:prstGeom>
        </p:spPr>
      </p:pic>
      <p:pic>
        <p:nvPicPr>
          <p:cNvPr id="23" name="Picture 22" descr="A red line drawing of a brain&#10;&#10;AI-generated content may be incorrect.">
            <a:extLst>
              <a:ext uri="{FF2B5EF4-FFF2-40B4-BE49-F238E27FC236}">
                <a16:creationId xmlns:a16="http://schemas.microsoft.com/office/drawing/2014/main" id="{EEAF066C-EAD5-6E63-09D7-C78C5FDE476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439843" y="260747"/>
            <a:ext cx="1067871" cy="1067871"/>
          </a:xfrm>
          <a:prstGeom prst="rect">
            <a:avLst/>
          </a:prstGeom>
        </p:spPr>
      </p:pic>
      <p:pic>
        <p:nvPicPr>
          <p:cNvPr id="29" name="Picture 28" descr="A yellow and orange lines&#10;&#10;AI-generated content may be incorrect.">
            <a:extLst>
              <a:ext uri="{FF2B5EF4-FFF2-40B4-BE49-F238E27FC236}">
                <a16:creationId xmlns:a16="http://schemas.microsoft.com/office/drawing/2014/main" id="{0BBCADF0-817F-63FD-BFE9-1AB8FA77BB8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1920000">
            <a:off x="1990464" y="3670237"/>
            <a:ext cx="1382545" cy="921697"/>
          </a:xfrm>
          <a:prstGeom prst="rect">
            <a:avLst/>
          </a:prstGeom>
        </p:spPr>
      </p:pic>
      <p:pic>
        <p:nvPicPr>
          <p:cNvPr id="35" name="Picture 34" descr="A blue line on a black background&#10;&#10;AI-generated content may be incorrect.">
            <a:extLst>
              <a:ext uri="{FF2B5EF4-FFF2-40B4-BE49-F238E27FC236}">
                <a16:creationId xmlns:a16="http://schemas.microsoft.com/office/drawing/2014/main" id="{015EF1CE-E0EC-4614-B74D-49AEA2CACB2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247696" y="1254641"/>
            <a:ext cx="1382545" cy="921697"/>
          </a:xfrm>
          <a:prstGeom prst="rect">
            <a:avLst/>
          </a:prstGeom>
        </p:spPr>
      </p:pic>
      <p:pic>
        <p:nvPicPr>
          <p:cNvPr id="37" name="Picture 36" descr="A star with a black background&#10;&#10;AI-generated content may be incorrect.">
            <a:extLst>
              <a:ext uri="{FF2B5EF4-FFF2-40B4-BE49-F238E27FC236}">
                <a16:creationId xmlns:a16="http://schemas.microsoft.com/office/drawing/2014/main" id="{A181DF98-BB69-E930-6C4C-442815B96EFB}"/>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25515" y="3808576"/>
            <a:ext cx="921255" cy="737004"/>
          </a:xfrm>
          <a:prstGeom prst="rect">
            <a:avLst/>
          </a:prstGeom>
        </p:spPr>
      </p:pic>
      <p:sp>
        <p:nvSpPr>
          <p:cNvPr id="2" name="TextBox 1">
            <a:extLst>
              <a:ext uri="{FF2B5EF4-FFF2-40B4-BE49-F238E27FC236}">
                <a16:creationId xmlns:a16="http://schemas.microsoft.com/office/drawing/2014/main" id="{47E2DD93-5519-DD5D-69EE-4A23306C9BD8}"/>
              </a:ext>
            </a:extLst>
          </p:cNvPr>
          <p:cNvSpPr txBox="1"/>
          <p:nvPr/>
        </p:nvSpPr>
        <p:spPr>
          <a:xfrm>
            <a:off x="555889" y="1733233"/>
            <a:ext cx="5773215"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solidFill>
                  <a:schemeClr val="bg1"/>
                </a:solidFill>
                <a:latin typeface="Calibri" panose="020F0502020204030204" pitchFamily="34" charset="0"/>
                <a:ea typeface="Calibri" panose="020F0502020204030204" pitchFamily="34" charset="0"/>
                <a:cs typeface="Calibri" panose="020F0502020204030204" pitchFamily="34" charset="0"/>
              </a:rPr>
              <a:t>Len Lye was born in Lyttelton in 1901, and even though his family was happy, life got really hard when his dad died and he and his little brother had to move between relatives and foster homes. </a:t>
            </a:r>
          </a:p>
        </p:txBody>
      </p:sp>
      <p:sp>
        <p:nvSpPr>
          <p:cNvPr id="3" name="TextBox 2">
            <a:extLst>
              <a:ext uri="{FF2B5EF4-FFF2-40B4-BE49-F238E27FC236}">
                <a16:creationId xmlns:a16="http://schemas.microsoft.com/office/drawing/2014/main" id="{17FB2902-4BFC-3977-DE02-FA82EF6B4276}"/>
              </a:ext>
            </a:extLst>
          </p:cNvPr>
          <p:cNvSpPr txBox="1"/>
          <p:nvPr/>
        </p:nvSpPr>
        <p:spPr>
          <a:xfrm>
            <a:off x="5436576" y="4734006"/>
            <a:ext cx="6408614"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bg1"/>
                </a:solidFill>
                <a:latin typeface="Calibri" panose="020F0502020204030204" pitchFamily="34" charset="0"/>
                <a:ea typeface="Calibri" panose="020F0502020204030204" pitchFamily="34" charset="0"/>
                <a:cs typeface="Calibri" panose="020F0502020204030204" pitchFamily="34" charset="0"/>
              </a:rPr>
              <a:t>Later they lived at Cape Cambell lighthouse, which Len loved — the huge storms, the sea, and the flashing light he called “The Great Flasher” filled his imagination and helped inspire the moving, light‑filled art he made as an adult. </a:t>
            </a:r>
          </a:p>
        </p:txBody>
      </p:sp>
      <p:pic>
        <p:nvPicPr>
          <p:cNvPr id="10" name="Picture 9" descr="A child and child posing for a picture&#10;&#10;AI-generated content may be incorrect.">
            <a:extLst>
              <a:ext uri="{FF2B5EF4-FFF2-40B4-BE49-F238E27FC236}">
                <a16:creationId xmlns:a16="http://schemas.microsoft.com/office/drawing/2014/main" id="{185C6CD6-BA29-EE0A-027E-91EA2B3B08BF}"/>
              </a:ext>
            </a:extLst>
          </p:cNvPr>
          <p:cNvPicPr>
            <a:picLocks noChangeAspect="1"/>
          </p:cNvPicPr>
          <p:nvPr/>
        </p:nvPicPr>
        <p:blipFill>
          <a:blip r:embed="rId9" cstate="screen">
            <a:extLst>
              <a:ext uri="{28A0092B-C50C-407E-A947-70E740481C1C}">
                <a14:useLocalDpi xmlns:a14="http://schemas.microsoft.com/office/drawing/2010/main"/>
              </a:ext>
            </a:extLst>
          </a:blip>
          <a:srcRect b="-438"/>
          <a:stretch>
            <a:fillRect/>
          </a:stretch>
        </p:blipFill>
        <p:spPr>
          <a:xfrm>
            <a:off x="6480963" y="1328618"/>
            <a:ext cx="1681955" cy="2240180"/>
          </a:xfrm>
          <a:prstGeom prst="rect">
            <a:avLst/>
          </a:prstGeom>
          <a:ln>
            <a:solidFill>
              <a:schemeClr val="bg1"/>
            </a:solidFill>
          </a:ln>
        </p:spPr>
      </p:pic>
      <p:sp>
        <p:nvSpPr>
          <p:cNvPr id="13" name="TextBox 12">
            <a:extLst>
              <a:ext uri="{FF2B5EF4-FFF2-40B4-BE49-F238E27FC236}">
                <a16:creationId xmlns:a16="http://schemas.microsoft.com/office/drawing/2014/main" id="{493F8A8C-A5A4-614C-A422-96C6CD9B4B67}"/>
              </a:ext>
            </a:extLst>
          </p:cNvPr>
          <p:cNvSpPr txBox="1"/>
          <p:nvPr/>
        </p:nvSpPr>
        <p:spPr>
          <a:xfrm>
            <a:off x="8314777" y="3195063"/>
            <a:ext cx="373591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bg1"/>
                </a:solidFill>
                <a:cs typeface="Arial"/>
              </a:rPr>
              <a:t>Len and his little brother, Phillip.</a:t>
            </a:r>
          </a:p>
        </p:txBody>
      </p:sp>
      <p:pic>
        <p:nvPicPr>
          <p:cNvPr id="15" name="Picture 14" descr="A lighthouse on a hill&#10;&#10;AI-generated content may be incorrect.">
            <a:extLst>
              <a:ext uri="{FF2B5EF4-FFF2-40B4-BE49-F238E27FC236}">
                <a16:creationId xmlns:a16="http://schemas.microsoft.com/office/drawing/2014/main" id="{691DA896-FE1D-B25E-5172-D01C76756261}"/>
              </a:ext>
            </a:extLst>
          </p:cNvPr>
          <p:cNvPicPr>
            <a:picLocks noChangeAspect="1"/>
          </p:cNvPicPr>
          <p:nvPr/>
        </p:nvPicPr>
        <p:blipFill>
          <a:blip r:embed="rId10" cstate="screen">
            <a:extLst>
              <a:ext uri="{28A0092B-C50C-407E-A947-70E740481C1C}">
                <a14:useLocalDpi xmlns:a14="http://schemas.microsoft.com/office/drawing/2010/main"/>
              </a:ext>
            </a:extLst>
          </a:blip>
          <a:srcRect/>
          <a:stretch>
            <a:fillRect/>
          </a:stretch>
        </p:blipFill>
        <p:spPr>
          <a:xfrm rot="-120000">
            <a:off x="3375800" y="3297346"/>
            <a:ext cx="1580654" cy="2887000"/>
          </a:xfrm>
          <a:prstGeom prst="rect">
            <a:avLst/>
          </a:prstGeom>
          <a:ln>
            <a:solidFill>
              <a:schemeClr val="bg1"/>
            </a:solidFill>
          </a:ln>
        </p:spPr>
      </p:pic>
      <p:pic>
        <p:nvPicPr>
          <p:cNvPr id="43" name="Picture 42" descr="A blue outline of a swirly design&#10;&#10;AI-generated content may be incorrect.">
            <a:extLst>
              <a:ext uri="{FF2B5EF4-FFF2-40B4-BE49-F238E27FC236}">
                <a16:creationId xmlns:a16="http://schemas.microsoft.com/office/drawing/2014/main" id="{7B105787-B4FD-7194-1ED2-FFB6F7867CCE}"/>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86142" y="5219172"/>
            <a:ext cx="1382545" cy="921697"/>
          </a:xfrm>
          <a:prstGeom prst="rect">
            <a:avLst/>
          </a:prstGeom>
        </p:spPr>
      </p:pic>
    </p:spTree>
    <p:extLst>
      <p:ext uri="{BB962C8B-B14F-4D97-AF65-F5344CB8AC3E}">
        <p14:creationId xmlns:p14="http://schemas.microsoft.com/office/powerpoint/2010/main" val="18495752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F6ADFB7D-26FD-4E35-568E-1CB09659C545}"/>
            </a:ext>
          </a:extLst>
        </p:cNvPr>
        <p:cNvGrpSpPr/>
        <p:nvPr/>
      </p:nvGrpSpPr>
      <p:grpSpPr>
        <a:xfrm>
          <a:off x="0" y="0"/>
          <a:ext cx="0" cy="0"/>
          <a:chOff x="0" y="0"/>
          <a:chExt cx="0" cy="0"/>
        </a:xfrm>
      </p:grpSpPr>
      <p:pic>
        <p:nvPicPr>
          <p:cNvPr id="16" name="Picture 15" descr="A white cross pattern on a black background&#10;&#10;AI-generated content may be incorrect.">
            <a:extLst>
              <a:ext uri="{FF2B5EF4-FFF2-40B4-BE49-F238E27FC236}">
                <a16:creationId xmlns:a16="http://schemas.microsoft.com/office/drawing/2014/main" id="{FBF5B53D-E853-7B21-B5C9-E4FA312FEC81}"/>
              </a:ext>
            </a:extLst>
          </p:cNvPr>
          <p:cNvPicPr>
            <a:picLocks noChangeAspect="1"/>
          </p:cNvPicPr>
          <p:nvPr/>
        </p:nvPicPr>
        <p:blipFill>
          <a:blip r:embed="rId3" cstate="screen">
            <a:alphaModFix amt="20000"/>
            <a:extLst>
              <a:ext uri="{28A0092B-C50C-407E-A947-70E740481C1C}">
                <a14:useLocalDpi xmlns:a14="http://schemas.microsoft.com/office/drawing/2010/main"/>
              </a:ext>
            </a:extLst>
          </a:blip>
          <a:stretch>
            <a:fillRect/>
          </a:stretch>
        </p:blipFill>
        <p:spPr>
          <a:xfrm>
            <a:off x="7028798" y="-1757364"/>
            <a:ext cx="5234621" cy="5303368"/>
          </a:xfrm>
          <a:prstGeom prst="rect">
            <a:avLst/>
          </a:prstGeom>
        </p:spPr>
      </p:pic>
      <p:pic>
        <p:nvPicPr>
          <p:cNvPr id="8" name="Picture 7" descr="A white and tan cross pattern&#10;&#10;AI-generated content may be incorrect.">
            <a:extLst>
              <a:ext uri="{FF2B5EF4-FFF2-40B4-BE49-F238E27FC236}">
                <a16:creationId xmlns:a16="http://schemas.microsoft.com/office/drawing/2014/main" id="{96F1429D-9D73-7CD7-1342-2AECF9575AFD}"/>
              </a:ext>
            </a:extLst>
          </p:cNvPr>
          <p:cNvPicPr/>
          <p:nvPr/>
        </p:nvPicPr>
        <p:blipFill>
          <a:blip r:embed="rId4">
            <a:alphaModFix amt="25000"/>
            <a:extLst>
              <a:ext uri="{28A0092B-C50C-407E-A947-70E740481C1C}">
                <a14:useLocalDpi xmlns:a14="http://schemas.microsoft.com/office/drawing/2010/main"/>
              </a:ext>
            </a:extLst>
          </a:blip>
          <a:stretch>
            <a:fillRect/>
          </a:stretch>
        </p:blipFill>
        <p:spPr>
          <a:xfrm>
            <a:off x="-1060634" y="7145979"/>
            <a:ext cx="5637965" cy="5637965"/>
          </a:xfrm>
          <a:prstGeom prst="rect">
            <a:avLst/>
          </a:prstGeom>
        </p:spPr>
      </p:pic>
      <p:sp>
        <p:nvSpPr>
          <p:cNvPr id="4" name="Slide Number Placeholder 44">
            <a:extLst>
              <a:ext uri="{FF2B5EF4-FFF2-40B4-BE49-F238E27FC236}">
                <a16:creationId xmlns:a16="http://schemas.microsoft.com/office/drawing/2014/main" id="{4F2A596D-D37C-87A3-4171-541FC9002EC8}"/>
              </a:ext>
            </a:extLst>
          </p:cNvPr>
          <p:cNvSpPr txBox="1">
            <a:spLocks/>
          </p:cNvSpPr>
          <p:nvPr/>
        </p:nvSpPr>
        <p:spPr>
          <a:xfrm>
            <a:off x="10433652" y="6546928"/>
            <a:ext cx="512058" cy="46168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156F7254-0A45-4ADC-9DC5-1B01BF230778}" type="slidenum">
              <a:rPr lang="en-US" sz="998">
                <a:latin typeface="Sofia Pro" pitchFamily="2" charset="0"/>
              </a:rPr>
              <a:pPr/>
              <a:t>7</a:t>
            </a:fld>
            <a:endParaRPr lang="en-US" sz="998">
              <a:latin typeface="Sofia Pro" pitchFamily="2" charset="0"/>
            </a:endParaRPr>
          </a:p>
        </p:txBody>
      </p:sp>
      <p:pic>
        <p:nvPicPr>
          <p:cNvPr id="18" name="Picture 17" descr="A white cross pattern on a black background&#10;&#10;AI-generated content may be incorrect.">
            <a:extLst>
              <a:ext uri="{FF2B5EF4-FFF2-40B4-BE49-F238E27FC236}">
                <a16:creationId xmlns:a16="http://schemas.microsoft.com/office/drawing/2014/main" id="{C7D5C331-74B3-54C9-6361-C040C0139966}"/>
              </a:ext>
            </a:extLst>
          </p:cNvPr>
          <p:cNvPicPr>
            <a:picLocks noChangeAspect="1"/>
          </p:cNvPicPr>
          <p:nvPr/>
        </p:nvPicPr>
        <p:blipFill>
          <a:blip r:embed="rId3" cstate="screen">
            <a:alphaModFix amt="20000"/>
            <a:extLst>
              <a:ext uri="{28A0092B-C50C-407E-A947-70E740481C1C}">
                <a14:useLocalDpi xmlns:a14="http://schemas.microsoft.com/office/drawing/2010/main"/>
              </a:ext>
            </a:extLst>
          </a:blip>
          <a:stretch>
            <a:fillRect/>
          </a:stretch>
        </p:blipFill>
        <p:spPr>
          <a:xfrm>
            <a:off x="-1277667" y="4550223"/>
            <a:ext cx="5854997" cy="5931893"/>
          </a:xfrm>
          <a:prstGeom prst="rect">
            <a:avLst/>
          </a:prstGeom>
        </p:spPr>
      </p:pic>
      <p:pic>
        <p:nvPicPr>
          <p:cNvPr id="23" name="Picture 22" descr="A red line drawing of a brain&#10;&#10;AI-generated content may be incorrect.">
            <a:extLst>
              <a:ext uri="{FF2B5EF4-FFF2-40B4-BE49-F238E27FC236}">
                <a16:creationId xmlns:a16="http://schemas.microsoft.com/office/drawing/2014/main" id="{E09A4B22-08FF-D943-2171-BBAFD4D3548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870133" y="402167"/>
            <a:ext cx="1067871" cy="1067871"/>
          </a:xfrm>
          <a:prstGeom prst="rect">
            <a:avLst/>
          </a:prstGeom>
        </p:spPr>
      </p:pic>
      <p:pic>
        <p:nvPicPr>
          <p:cNvPr id="29" name="Picture 28" descr="A yellow and orange lines&#10;&#10;AI-generated content may be incorrect.">
            <a:extLst>
              <a:ext uri="{FF2B5EF4-FFF2-40B4-BE49-F238E27FC236}">
                <a16:creationId xmlns:a16="http://schemas.microsoft.com/office/drawing/2014/main" id="{A1EDBAF2-F2C3-FBF2-6600-9BB321D274C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518172" y="1729413"/>
            <a:ext cx="1382545" cy="921697"/>
          </a:xfrm>
          <a:prstGeom prst="rect">
            <a:avLst/>
          </a:prstGeom>
        </p:spPr>
      </p:pic>
      <p:pic>
        <p:nvPicPr>
          <p:cNvPr id="31" name="Picture 30" descr="A yellow outline of a book&#10;&#10;AI-generated content may be incorrect.">
            <a:extLst>
              <a:ext uri="{FF2B5EF4-FFF2-40B4-BE49-F238E27FC236}">
                <a16:creationId xmlns:a16="http://schemas.microsoft.com/office/drawing/2014/main" id="{6C854DA9-AF81-3A33-E6D1-12D5D7498F7C}"/>
              </a:ext>
            </a:extLst>
          </p:cNvPr>
          <p:cNvPicPr>
            <a:picLocks noChangeAspect="1"/>
          </p:cNvPicPr>
          <p:nvPr/>
        </p:nvPicPr>
        <p:blipFill>
          <a:blip r:embed="rId7"/>
          <a:stretch>
            <a:fillRect/>
          </a:stretch>
        </p:blipFill>
        <p:spPr>
          <a:xfrm>
            <a:off x="69375" y="1257225"/>
            <a:ext cx="1321454" cy="1059280"/>
          </a:xfrm>
          <a:prstGeom prst="rect">
            <a:avLst/>
          </a:prstGeom>
        </p:spPr>
      </p:pic>
      <p:pic>
        <p:nvPicPr>
          <p:cNvPr id="35" name="Picture 34" descr="A blue line on a black background&#10;&#10;AI-generated content may be incorrect.">
            <a:extLst>
              <a:ext uri="{FF2B5EF4-FFF2-40B4-BE49-F238E27FC236}">
                <a16:creationId xmlns:a16="http://schemas.microsoft.com/office/drawing/2014/main" id="{B5959DD5-660C-68EE-3010-46421199F100}"/>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480530" y="947724"/>
            <a:ext cx="1382545" cy="921697"/>
          </a:xfrm>
          <a:prstGeom prst="rect">
            <a:avLst/>
          </a:prstGeom>
        </p:spPr>
      </p:pic>
      <p:sp>
        <p:nvSpPr>
          <p:cNvPr id="5" name="TextBox 4">
            <a:extLst>
              <a:ext uri="{FF2B5EF4-FFF2-40B4-BE49-F238E27FC236}">
                <a16:creationId xmlns:a16="http://schemas.microsoft.com/office/drawing/2014/main" id="{51431722-5148-CA87-10B0-07F07B84D337}"/>
              </a:ext>
            </a:extLst>
          </p:cNvPr>
          <p:cNvSpPr txBox="1"/>
          <p:nvPr/>
        </p:nvSpPr>
        <p:spPr>
          <a:xfrm>
            <a:off x="1291283" y="989933"/>
            <a:ext cx="5685693"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b="0" i="0" u="none" strike="noStrike" baseline="0">
                <a:solidFill>
                  <a:srgbClr val="FFFFFF"/>
                </a:solidFill>
                <a:latin typeface="Arial"/>
                <a:ea typeface="Segoe UI"/>
                <a:cs typeface="Segoe UI"/>
              </a:rPr>
              <a:t>When the family had to leave the lighthouse, Len missed </a:t>
            </a:r>
            <a:r>
              <a:rPr lang="en-US">
                <a:solidFill>
                  <a:srgbClr val="FFFFFF"/>
                </a:solidFill>
                <a:latin typeface="Arial"/>
                <a:ea typeface="Segoe UI"/>
                <a:cs typeface="Segoe UI"/>
              </a:rPr>
              <a:t>it a</a:t>
            </a:r>
            <a:r>
              <a:rPr lang="en-US" sz="1800" b="0" i="0" u="none" strike="noStrike" baseline="0">
                <a:solidFill>
                  <a:srgbClr val="FFFFFF"/>
                </a:solidFill>
                <a:latin typeface="Arial"/>
                <a:ea typeface="Segoe UI"/>
                <a:cs typeface="Segoe UI"/>
              </a:rPr>
              <a:t> lot, but he discovered drawing, and he </a:t>
            </a:r>
            <a:r>
              <a:rPr lang="en-US">
                <a:solidFill>
                  <a:srgbClr val="FFFFFF"/>
                </a:solidFill>
                <a:latin typeface="Arial"/>
                <a:ea typeface="Segoe UI"/>
                <a:cs typeface="Segoe UI"/>
              </a:rPr>
              <a:t>sketched everything</a:t>
            </a:r>
            <a:r>
              <a:rPr lang="en-US" sz="1800" b="0" i="0" u="none" strike="noStrike" baseline="0">
                <a:solidFill>
                  <a:srgbClr val="FFFFFF"/>
                </a:solidFill>
                <a:latin typeface="Arial"/>
                <a:ea typeface="Segoe UI"/>
                <a:cs typeface="Segoe UI"/>
              </a:rPr>
              <a:t> he could</a:t>
            </a:r>
            <a:r>
              <a:rPr lang="en-US">
                <a:solidFill>
                  <a:srgbClr val="FFFFFF"/>
                </a:solidFill>
                <a:latin typeface="Arial"/>
                <a:ea typeface="Segoe UI"/>
                <a:cs typeface="Segoe UI"/>
              </a:rPr>
              <a:t>.</a:t>
            </a:r>
            <a:r>
              <a:rPr lang="en-US" sz="1800" b="0" i="0" u="none" strike="noStrike" baseline="0">
                <a:solidFill>
                  <a:srgbClr val="FFFFFF"/>
                </a:solidFill>
                <a:latin typeface="Arial"/>
                <a:ea typeface="Segoe UI"/>
                <a:cs typeface="Segoe UI"/>
              </a:rPr>
              <a:t> </a:t>
            </a:r>
            <a:r>
              <a:rPr lang="en-US">
                <a:solidFill>
                  <a:srgbClr val="FFFFFF"/>
                </a:solidFill>
                <a:latin typeface="Arial"/>
                <a:ea typeface="Segoe UI"/>
                <a:cs typeface="Segoe UI"/>
              </a:rPr>
              <a:t>This is when</a:t>
            </a:r>
            <a:r>
              <a:rPr lang="en-US" sz="1800" b="0" i="0" u="none" strike="noStrike" baseline="0">
                <a:solidFill>
                  <a:srgbClr val="FFFFFF"/>
                </a:solidFill>
                <a:latin typeface="Arial"/>
                <a:ea typeface="Segoe UI"/>
                <a:cs typeface="Segoe UI"/>
              </a:rPr>
              <a:t> his</a:t>
            </a:r>
            <a:r>
              <a:rPr lang="en-US">
                <a:solidFill>
                  <a:srgbClr val="FFFFFF"/>
                </a:solidFill>
                <a:latin typeface="Arial"/>
                <a:ea typeface="Segoe UI"/>
                <a:cs typeface="Segoe UI"/>
              </a:rPr>
              <a:t> mum</a:t>
            </a:r>
            <a:r>
              <a:rPr lang="en-US" sz="1800" b="0" i="0" u="none" strike="noStrike" baseline="0">
                <a:solidFill>
                  <a:srgbClr val="FFFFFF"/>
                </a:solidFill>
                <a:latin typeface="Arial"/>
                <a:ea typeface="Segoe UI"/>
                <a:cs typeface="Segoe UI"/>
              </a:rPr>
              <a:t> told him he might </a:t>
            </a:r>
            <a:r>
              <a:rPr lang="en-US">
                <a:solidFill>
                  <a:srgbClr val="FFFFFF"/>
                </a:solidFill>
                <a:latin typeface="Arial"/>
                <a:ea typeface="Segoe UI"/>
                <a:cs typeface="Segoe UI"/>
              </a:rPr>
              <a:t>grow up</a:t>
            </a:r>
            <a:r>
              <a:rPr lang="en-US" sz="1800" b="0" i="0" u="none" strike="noStrike" baseline="0">
                <a:solidFill>
                  <a:srgbClr val="FFFFFF"/>
                </a:solidFill>
                <a:latin typeface="Arial"/>
                <a:ea typeface="Segoe UI"/>
                <a:cs typeface="Segoe UI"/>
              </a:rPr>
              <a:t> to be an artist.</a:t>
            </a:r>
            <a:endParaRPr lang="en-US"/>
          </a:p>
        </p:txBody>
      </p:sp>
      <p:sp>
        <p:nvSpPr>
          <p:cNvPr id="9" name="TextBox 8">
            <a:extLst>
              <a:ext uri="{FF2B5EF4-FFF2-40B4-BE49-F238E27FC236}">
                <a16:creationId xmlns:a16="http://schemas.microsoft.com/office/drawing/2014/main" id="{A7448D06-9398-21A0-CFD1-889D253C7DD9}"/>
              </a:ext>
            </a:extLst>
          </p:cNvPr>
          <p:cNvSpPr txBox="1"/>
          <p:nvPr/>
        </p:nvSpPr>
        <p:spPr>
          <a:xfrm>
            <a:off x="5927453" y="3759617"/>
            <a:ext cx="5935622"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FFFFFF"/>
                </a:solidFill>
                <a:ea typeface="+mn-lt"/>
                <a:cs typeface="+mn-lt"/>
              </a:rPr>
              <a:t>Len started making art </a:t>
            </a:r>
            <a:r>
              <a:rPr lang="en-US" sz="1800" b="0" i="0" u="none" strike="noStrike" baseline="0">
                <a:solidFill>
                  <a:srgbClr val="FFFFFF"/>
                </a:solidFill>
                <a:ea typeface="+mn-lt"/>
                <a:cs typeface="+mn-lt"/>
              </a:rPr>
              <a:t>when he</a:t>
            </a:r>
            <a:r>
              <a:rPr lang="en-US">
                <a:solidFill>
                  <a:srgbClr val="FFFFFF"/>
                </a:solidFill>
                <a:ea typeface="+mn-lt"/>
                <a:cs typeface="+mn-lt"/>
              </a:rPr>
              <a:t> was a kid, just like you</a:t>
            </a:r>
            <a:r>
              <a:rPr lang="en-US" sz="1800" b="0" i="0" u="none" strike="noStrike" baseline="0">
                <a:solidFill>
                  <a:srgbClr val="FFFFFF"/>
                </a:solidFill>
                <a:ea typeface="+mn-lt"/>
                <a:cs typeface="+mn-lt"/>
              </a:rPr>
              <a:t>, </a:t>
            </a:r>
            <a:r>
              <a:rPr lang="en-US">
                <a:solidFill>
                  <a:srgbClr val="FFFFFF"/>
                </a:solidFill>
                <a:ea typeface="+mn-lt"/>
                <a:cs typeface="+mn-lt"/>
              </a:rPr>
              <a:t>and </a:t>
            </a:r>
            <a:r>
              <a:rPr lang="en-US" sz="1800" b="0" i="0" u="none" strike="noStrike" baseline="0">
                <a:solidFill>
                  <a:srgbClr val="FFFFFF"/>
                </a:solidFill>
                <a:ea typeface="+mn-lt"/>
                <a:cs typeface="+mn-lt"/>
              </a:rPr>
              <a:t>he </a:t>
            </a:r>
            <a:r>
              <a:rPr lang="en-US">
                <a:solidFill>
                  <a:srgbClr val="FFFFFF"/>
                </a:solidFill>
                <a:ea typeface="+mn-lt"/>
                <a:cs typeface="+mn-lt"/>
              </a:rPr>
              <a:t>loved using all his</a:t>
            </a:r>
            <a:r>
              <a:rPr lang="en-US" sz="1800" b="0" i="0" u="none" strike="noStrike" baseline="0">
                <a:solidFill>
                  <a:srgbClr val="FFFFFF"/>
                </a:solidFill>
                <a:ea typeface="+mn-lt"/>
                <a:cs typeface="+mn-lt"/>
              </a:rPr>
              <a:t> </a:t>
            </a:r>
            <a:r>
              <a:rPr lang="en-US">
                <a:solidFill>
                  <a:srgbClr val="FFFFFF"/>
                </a:solidFill>
                <a:ea typeface="+mn-lt"/>
                <a:cs typeface="+mn-lt"/>
              </a:rPr>
              <a:t>senses to explore </a:t>
            </a:r>
            <a:r>
              <a:rPr lang="en-US" sz="1800" b="0" i="0" u="none" strike="noStrike" baseline="0">
                <a:solidFill>
                  <a:srgbClr val="FFFFFF"/>
                </a:solidFill>
                <a:ea typeface="+mn-lt"/>
                <a:cs typeface="+mn-lt"/>
              </a:rPr>
              <a:t>the </a:t>
            </a:r>
            <a:r>
              <a:rPr lang="en-US">
                <a:solidFill>
                  <a:srgbClr val="FFFFFF"/>
                </a:solidFill>
                <a:ea typeface="+mn-lt"/>
                <a:cs typeface="+mn-lt"/>
              </a:rPr>
              <a:t>world.</a:t>
            </a:r>
            <a:endParaRPr lang="en-US">
              <a:solidFill>
                <a:srgbClr val="000000"/>
              </a:solidFill>
              <a:ea typeface="+mn-lt"/>
              <a:cs typeface="+mn-lt"/>
            </a:endParaRPr>
          </a:p>
          <a:p>
            <a:endParaRPr lang="en-US">
              <a:solidFill>
                <a:srgbClr val="FFFFFF"/>
              </a:solidFill>
              <a:ea typeface="+mn-lt"/>
              <a:cs typeface="+mn-lt"/>
            </a:endParaRPr>
          </a:p>
          <a:p>
            <a:endParaRPr lang="en-US">
              <a:solidFill>
                <a:srgbClr val="FFFFFF"/>
              </a:solidFill>
              <a:ea typeface="+mn-lt"/>
              <a:cs typeface="+mn-lt"/>
            </a:endParaRPr>
          </a:p>
          <a:p>
            <a:r>
              <a:rPr lang="en-US">
                <a:solidFill>
                  <a:srgbClr val="FFFFFF"/>
                </a:solidFill>
                <a:ea typeface="+mn-lt"/>
                <a:cs typeface="+mn-lt"/>
              </a:rPr>
              <a:t>Len Lye completed many forms of artworks over his life.</a:t>
            </a:r>
          </a:p>
          <a:p>
            <a:r>
              <a:rPr lang="en-US">
                <a:solidFill>
                  <a:srgbClr val="FFFFFF"/>
                </a:solidFill>
                <a:ea typeface="+mn-lt"/>
                <a:cs typeface="+mn-lt"/>
              </a:rPr>
              <a:t>When he passed on 15th May 1980, he left an amazing legacy for us all to discover and enjoy.</a:t>
            </a:r>
          </a:p>
        </p:txBody>
      </p:sp>
      <p:sp>
        <p:nvSpPr>
          <p:cNvPr id="12" name="TextBox 11">
            <a:extLst>
              <a:ext uri="{FF2B5EF4-FFF2-40B4-BE49-F238E27FC236}">
                <a16:creationId xmlns:a16="http://schemas.microsoft.com/office/drawing/2014/main" id="{2DCDCEDA-5995-3455-DBF2-B30E1C5F6E27}"/>
              </a:ext>
            </a:extLst>
          </p:cNvPr>
          <p:cNvSpPr txBox="1"/>
          <p:nvPr/>
        </p:nvSpPr>
        <p:spPr>
          <a:xfrm>
            <a:off x="3884083" y="5795238"/>
            <a:ext cx="1788582"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bg1"/>
                </a:solidFill>
                <a:cs typeface="Arial"/>
              </a:rPr>
              <a:t>Len Lye</a:t>
            </a:r>
          </a:p>
          <a:p>
            <a:r>
              <a:rPr lang="en-US" sz="1600">
                <a:solidFill>
                  <a:schemeClr val="bg1"/>
                </a:solidFill>
                <a:cs typeface="Arial"/>
              </a:rPr>
              <a:t>New York, 1968</a:t>
            </a:r>
          </a:p>
        </p:txBody>
      </p:sp>
      <p:pic>
        <p:nvPicPr>
          <p:cNvPr id="13" name="Picture 12" descr="A child holding a tool&#10;&#10;AI-generated content may be incorrect.">
            <a:extLst>
              <a:ext uri="{FF2B5EF4-FFF2-40B4-BE49-F238E27FC236}">
                <a16:creationId xmlns:a16="http://schemas.microsoft.com/office/drawing/2014/main" id="{731DDA14-7966-7C93-E1AF-7329C9364C17}"/>
              </a:ext>
            </a:extLst>
          </p:cNvPr>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a:xfrm rot="20880000">
            <a:off x="1594553" y="2840527"/>
            <a:ext cx="1873248" cy="2255511"/>
          </a:xfrm>
          <a:prstGeom prst="rect">
            <a:avLst/>
          </a:prstGeom>
          <a:ln>
            <a:solidFill>
              <a:schemeClr val="bg1"/>
            </a:solidFill>
          </a:ln>
        </p:spPr>
      </p:pic>
      <p:pic>
        <p:nvPicPr>
          <p:cNvPr id="15" name="Picture 14" descr="A group of animals drawn on paper&#10;&#10;AI-generated content may be incorrect.">
            <a:extLst>
              <a:ext uri="{FF2B5EF4-FFF2-40B4-BE49-F238E27FC236}">
                <a16:creationId xmlns:a16="http://schemas.microsoft.com/office/drawing/2014/main" id="{FE5D8F1C-501B-267E-B47D-2667835C16D7}"/>
              </a:ext>
            </a:extLst>
          </p:cNvPr>
          <p:cNvPicPr>
            <a:picLocks noChangeAspect="1"/>
          </p:cNvPicPr>
          <p:nvPr/>
        </p:nvPicPr>
        <p:blipFill>
          <a:blip r:embed="rId10" cstate="screen">
            <a:extLst>
              <a:ext uri="{28A0092B-C50C-407E-A947-70E740481C1C}">
                <a14:useLocalDpi xmlns:a14="http://schemas.microsoft.com/office/drawing/2010/main"/>
              </a:ext>
            </a:extLst>
          </a:blip>
          <a:srcRect/>
          <a:stretch>
            <a:fillRect/>
          </a:stretch>
        </p:blipFill>
        <p:spPr>
          <a:xfrm>
            <a:off x="6731116" y="1054577"/>
            <a:ext cx="2829475" cy="1623078"/>
          </a:xfrm>
          <a:prstGeom prst="rect">
            <a:avLst/>
          </a:prstGeom>
          <a:ln>
            <a:solidFill>
              <a:schemeClr val="bg1"/>
            </a:solidFill>
          </a:ln>
        </p:spPr>
      </p:pic>
      <p:pic>
        <p:nvPicPr>
          <p:cNvPr id="33" name="Picture 32" descr="A light bulb with rays of light coming out of it&#10;&#10;AI-generated content may be incorrect.">
            <a:extLst>
              <a:ext uri="{FF2B5EF4-FFF2-40B4-BE49-F238E27FC236}">
                <a16:creationId xmlns:a16="http://schemas.microsoft.com/office/drawing/2014/main" id="{C58E9E05-9F4C-2D6C-968E-942F210941FA}"/>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rot="-1080000">
            <a:off x="4291585" y="2504493"/>
            <a:ext cx="841048" cy="921697"/>
          </a:xfrm>
          <a:prstGeom prst="rect">
            <a:avLst/>
          </a:prstGeom>
        </p:spPr>
      </p:pic>
      <p:pic>
        <p:nvPicPr>
          <p:cNvPr id="2" name="Picture 1" descr="A person knitting a piece of fabric&#10;&#10;AI-generated content may be incorrect.">
            <a:extLst>
              <a:ext uri="{FF2B5EF4-FFF2-40B4-BE49-F238E27FC236}">
                <a16:creationId xmlns:a16="http://schemas.microsoft.com/office/drawing/2014/main" id="{911C2BCD-E97C-71AD-0D24-F66C237667C7}"/>
              </a:ext>
            </a:extLst>
          </p:cNvPr>
          <p:cNvPicPr>
            <a:picLocks noChangeAspect="1"/>
          </p:cNvPicPr>
          <p:nvPr/>
        </p:nvPicPr>
        <p:blipFill>
          <a:blip r:embed="rId12" cstate="screen">
            <a:extLst>
              <a:ext uri="{28A0092B-C50C-407E-A947-70E740481C1C}">
                <a14:useLocalDpi xmlns:a14="http://schemas.microsoft.com/office/drawing/2010/main"/>
              </a:ext>
            </a:extLst>
          </a:blip>
          <a:srcRect/>
          <a:stretch>
            <a:fillRect/>
          </a:stretch>
        </p:blipFill>
        <p:spPr>
          <a:xfrm>
            <a:off x="3884083" y="3554386"/>
            <a:ext cx="1653181" cy="2223645"/>
          </a:xfrm>
          <a:prstGeom prst="rect">
            <a:avLst/>
          </a:prstGeom>
          <a:ln>
            <a:solidFill>
              <a:schemeClr val="bg1"/>
            </a:solidFill>
          </a:ln>
        </p:spPr>
      </p:pic>
    </p:spTree>
    <p:extLst>
      <p:ext uri="{BB962C8B-B14F-4D97-AF65-F5344CB8AC3E}">
        <p14:creationId xmlns:p14="http://schemas.microsoft.com/office/powerpoint/2010/main" val="8405282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D5ED3174-04CA-D914-6C68-308773662C69}"/>
            </a:ext>
          </a:extLst>
        </p:cNvPr>
        <p:cNvGrpSpPr/>
        <p:nvPr/>
      </p:nvGrpSpPr>
      <p:grpSpPr>
        <a:xfrm>
          <a:off x="0" y="0"/>
          <a:ext cx="0" cy="0"/>
          <a:chOff x="0" y="0"/>
          <a:chExt cx="0" cy="0"/>
        </a:xfrm>
      </p:grpSpPr>
      <p:pic>
        <p:nvPicPr>
          <p:cNvPr id="16" name="Picture 15" descr="A white cross pattern on a black background&#10;&#10;AI-generated content may be incorrect.">
            <a:extLst>
              <a:ext uri="{FF2B5EF4-FFF2-40B4-BE49-F238E27FC236}">
                <a16:creationId xmlns:a16="http://schemas.microsoft.com/office/drawing/2014/main" id="{BA605C78-D0B3-0F85-F69F-B1B91349120F}"/>
              </a:ext>
            </a:extLst>
          </p:cNvPr>
          <p:cNvPicPr>
            <a:picLocks noChangeAspect="1"/>
          </p:cNvPicPr>
          <p:nvPr/>
        </p:nvPicPr>
        <p:blipFill>
          <a:blip r:embed="rId3" cstate="screen">
            <a:alphaModFix amt="20000"/>
            <a:extLst>
              <a:ext uri="{28A0092B-C50C-407E-A947-70E740481C1C}">
                <a14:useLocalDpi xmlns:a14="http://schemas.microsoft.com/office/drawing/2010/main"/>
              </a:ext>
            </a:extLst>
          </a:blip>
          <a:stretch>
            <a:fillRect/>
          </a:stretch>
        </p:blipFill>
        <p:spPr>
          <a:xfrm>
            <a:off x="8455615" y="-2001555"/>
            <a:ext cx="5234621" cy="5303368"/>
          </a:xfrm>
          <a:prstGeom prst="rect">
            <a:avLst/>
          </a:prstGeom>
        </p:spPr>
      </p:pic>
      <p:pic>
        <p:nvPicPr>
          <p:cNvPr id="8" name="Picture 7" descr="A white and tan cross pattern&#10;&#10;AI-generated content may be incorrect.">
            <a:extLst>
              <a:ext uri="{FF2B5EF4-FFF2-40B4-BE49-F238E27FC236}">
                <a16:creationId xmlns:a16="http://schemas.microsoft.com/office/drawing/2014/main" id="{FAF16107-4942-B658-774B-EB7077CAA0DD}"/>
              </a:ext>
            </a:extLst>
          </p:cNvPr>
          <p:cNvPicPr/>
          <p:nvPr/>
        </p:nvPicPr>
        <p:blipFill>
          <a:blip r:embed="rId4">
            <a:alphaModFix amt="25000"/>
            <a:extLst>
              <a:ext uri="{28A0092B-C50C-407E-A947-70E740481C1C}">
                <a14:useLocalDpi xmlns:a14="http://schemas.microsoft.com/office/drawing/2010/main"/>
              </a:ext>
            </a:extLst>
          </a:blip>
          <a:stretch>
            <a:fillRect/>
          </a:stretch>
        </p:blipFill>
        <p:spPr>
          <a:xfrm>
            <a:off x="-1060634" y="7145979"/>
            <a:ext cx="5637965" cy="5637965"/>
          </a:xfrm>
          <a:prstGeom prst="rect">
            <a:avLst/>
          </a:prstGeom>
        </p:spPr>
      </p:pic>
      <p:sp>
        <p:nvSpPr>
          <p:cNvPr id="6" name="TextBox 5">
            <a:extLst>
              <a:ext uri="{FF2B5EF4-FFF2-40B4-BE49-F238E27FC236}">
                <a16:creationId xmlns:a16="http://schemas.microsoft.com/office/drawing/2014/main" id="{19FDCAB2-480F-8493-B936-1D70594D055A}"/>
              </a:ext>
            </a:extLst>
          </p:cNvPr>
          <p:cNvSpPr txBox="1"/>
          <p:nvPr/>
        </p:nvSpPr>
        <p:spPr>
          <a:xfrm>
            <a:off x="623528" y="1242464"/>
            <a:ext cx="5238791" cy="2246769"/>
          </a:xfrm>
          <a:prstGeom prst="rect">
            <a:avLst/>
          </a:prstGeom>
          <a:noFill/>
        </p:spPr>
        <p:txBody>
          <a:bodyPr wrap="square" lIns="91440" tIns="45720" rIns="91440" bIns="45720" rtlCol="0" anchor="t">
            <a:spAutoFit/>
          </a:bodyPr>
          <a:lstStyle/>
          <a:p>
            <a:pPr>
              <a:lnSpc>
                <a:spcPts val="2053"/>
              </a:lnSpc>
            </a:pPr>
            <a:r>
              <a:rPr lang="en-NZ" b="1">
                <a:solidFill>
                  <a:schemeClr val="accent2"/>
                </a:solidFill>
                <a:latin typeface="Calibri"/>
                <a:ea typeface="Calibri"/>
                <a:cs typeface="Calibri"/>
              </a:rPr>
              <a:t>How do you get ideas? </a:t>
            </a:r>
          </a:p>
          <a:p>
            <a:pPr>
              <a:lnSpc>
                <a:spcPts val="2053"/>
              </a:lnSpc>
            </a:pPr>
            <a:endParaRPr lang="en-NZ">
              <a:solidFill>
                <a:schemeClr val="bg1"/>
              </a:solidFill>
              <a:latin typeface="Calibri" panose="020F0502020204030204" pitchFamily="34" charset="0"/>
              <a:ea typeface="Calibri" panose="020F0502020204030204" pitchFamily="34" charset="0"/>
              <a:cs typeface="Calibri" panose="020F0502020204030204" pitchFamily="34" charset="0"/>
            </a:endParaRPr>
          </a:p>
          <a:p>
            <a:pPr marL="342900" indent="-342900">
              <a:lnSpc>
                <a:spcPts val="2053"/>
              </a:lnSpc>
              <a:buFont typeface="Arial" panose="020B0604020202020204" pitchFamily="34" charset="0"/>
              <a:buChar char="•"/>
            </a:pPr>
            <a:r>
              <a:rPr lang="en-NZ">
                <a:solidFill>
                  <a:schemeClr val="bg1"/>
                </a:solidFill>
                <a:latin typeface="Calibri"/>
                <a:ea typeface="Calibri"/>
                <a:cs typeface="Calibri"/>
              </a:rPr>
              <a:t>First, open your mind. In the world of art anything is possible. </a:t>
            </a:r>
          </a:p>
          <a:p>
            <a:pPr marL="342900" indent="-342900">
              <a:lnSpc>
                <a:spcPts val="2053"/>
              </a:lnSpc>
              <a:buFont typeface="Arial" panose="020B0604020202020204" pitchFamily="34" charset="0"/>
              <a:buChar char="•"/>
            </a:pPr>
            <a:endParaRPr lang="en-NZ">
              <a:solidFill>
                <a:schemeClr val="bg1"/>
              </a:solidFill>
              <a:latin typeface="Calibri" panose="020F0502020204030204" pitchFamily="34" charset="0"/>
              <a:ea typeface="Calibri" panose="020F0502020204030204" pitchFamily="34" charset="0"/>
              <a:cs typeface="Calibri" panose="020F0502020204030204" pitchFamily="34" charset="0"/>
            </a:endParaRPr>
          </a:p>
          <a:p>
            <a:pPr marL="342900" indent="-342900">
              <a:lnSpc>
                <a:spcPts val="2053"/>
              </a:lnSpc>
              <a:buFont typeface="Arial" panose="020B0604020202020204" pitchFamily="34" charset="0"/>
              <a:buChar char="•"/>
            </a:pPr>
            <a:r>
              <a:rPr lang="en-NZ">
                <a:solidFill>
                  <a:schemeClr val="bg1"/>
                </a:solidFill>
                <a:latin typeface="Calibri"/>
                <a:ea typeface="Calibri"/>
                <a:cs typeface="Calibri"/>
              </a:rPr>
              <a:t>Even mistakes are a great source of inspiration. </a:t>
            </a:r>
          </a:p>
          <a:p>
            <a:pPr marL="342900" indent="-342900">
              <a:lnSpc>
                <a:spcPts val="2053"/>
              </a:lnSpc>
              <a:buFont typeface="Arial" panose="020B0604020202020204" pitchFamily="34" charset="0"/>
              <a:buChar char="•"/>
            </a:pPr>
            <a:endParaRPr lang="en-NZ">
              <a:solidFill>
                <a:schemeClr val="bg1"/>
              </a:solidFill>
              <a:latin typeface="Calibri"/>
              <a:ea typeface="Calibri"/>
              <a:cs typeface="Calibri"/>
            </a:endParaRPr>
          </a:p>
          <a:p>
            <a:pPr marL="342900" indent="-342900">
              <a:lnSpc>
                <a:spcPts val="2053"/>
              </a:lnSpc>
              <a:buFont typeface="Arial" panose="020B0604020202020204" pitchFamily="34" charset="0"/>
              <a:buChar char="•"/>
            </a:pPr>
            <a:r>
              <a:rPr lang="en-NZ">
                <a:solidFill>
                  <a:schemeClr val="bg1"/>
                </a:solidFill>
                <a:latin typeface="Calibri"/>
                <a:ea typeface="Calibri"/>
                <a:cs typeface="Calibri"/>
              </a:rPr>
              <a:t>Do!  Just trust the artist inside you and start doing.</a:t>
            </a:r>
          </a:p>
        </p:txBody>
      </p:sp>
      <p:sp>
        <p:nvSpPr>
          <p:cNvPr id="7" name="TextBox 6">
            <a:extLst>
              <a:ext uri="{FF2B5EF4-FFF2-40B4-BE49-F238E27FC236}">
                <a16:creationId xmlns:a16="http://schemas.microsoft.com/office/drawing/2014/main" id="{5182A42A-FD55-B8A6-DCA7-9B8FE35C1C9E}"/>
              </a:ext>
            </a:extLst>
          </p:cNvPr>
          <p:cNvSpPr txBox="1"/>
          <p:nvPr/>
        </p:nvSpPr>
        <p:spPr>
          <a:xfrm>
            <a:off x="1262786" y="334176"/>
            <a:ext cx="3672813" cy="707886"/>
          </a:xfrm>
          <a:prstGeom prst="rect">
            <a:avLst/>
          </a:prstGeom>
          <a:noFill/>
        </p:spPr>
        <p:txBody>
          <a:bodyPr wrap="square" lIns="91440" tIns="45720" rIns="91440" bIns="45720" rtlCol="0" anchor="t">
            <a:spAutoFit/>
          </a:bodyPr>
          <a:lstStyle/>
          <a:p>
            <a:r>
              <a:rPr lang="en-NZ" sz="3600" b="1">
                <a:solidFill>
                  <a:srgbClr val="009473"/>
                </a:solidFill>
                <a:latin typeface="Calibri"/>
                <a:ea typeface="Calibri"/>
                <a:cs typeface="Calibri"/>
              </a:rPr>
              <a:t>Get </a:t>
            </a:r>
            <a:r>
              <a:rPr lang="en-NZ" sz="4000" b="1">
                <a:solidFill>
                  <a:srgbClr val="009473"/>
                </a:solidFill>
                <a:latin typeface="Calibri"/>
                <a:ea typeface="Calibri"/>
                <a:cs typeface="Calibri"/>
              </a:rPr>
              <a:t>creative</a:t>
            </a:r>
            <a:endParaRPr lang="en-NZ" sz="4000">
              <a:solidFill>
                <a:srgbClr val="000000"/>
              </a:solidFill>
              <a:latin typeface="Calibri"/>
              <a:ea typeface="Calibri"/>
              <a:cs typeface="Calibri"/>
            </a:endParaRPr>
          </a:p>
        </p:txBody>
      </p:sp>
      <p:sp>
        <p:nvSpPr>
          <p:cNvPr id="4" name="Slide Number Placeholder 44">
            <a:extLst>
              <a:ext uri="{FF2B5EF4-FFF2-40B4-BE49-F238E27FC236}">
                <a16:creationId xmlns:a16="http://schemas.microsoft.com/office/drawing/2014/main" id="{656E2004-09A3-5FD2-25DA-FA6192180750}"/>
              </a:ext>
            </a:extLst>
          </p:cNvPr>
          <p:cNvSpPr txBox="1">
            <a:spLocks/>
          </p:cNvSpPr>
          <p:nvPr/>
        </p:nvSpPr>
        <p:spPr>
          <a:xfrm>
            <a:off x="10433652" y="6546928"/>
            <a:ext cx="512058" cy="46168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156F7254-0A45-4ADC-9DC5-1B01BF230778}" type="slidenum">
              <a:rPr lang="en-US" sz="998">
                <a:latin typeface="Sofia Pro" pitchFamily="2" charset="0"/>
              </a:rPr>
              <a:pPr/>
              <a:t>8</a:t>
            </a:fld>
            <a:endParaRPr lang="en-US" sz="998">
              <a:latin typeface="Sofia Pro" pitchFamily="2" charset="0"/>
            </a:endParaRPr>
          </a:p>
        </p:txBody>
      </p:sp>
      <p:pic>
        <p:nvPicPr>
          <p:cNvPr id="18" name="Picture 17" descr="A white cross pattern on a black background&#10;&#10;AI-generated content may be incorrect.">
            <a:extLst>
              <a:ext uri="{FF2B5EF4-FFF2-40B4-BE49-F238E27FC236}">
                <a16:creationId xmlns:a16="http://schemas.microsoft.com/office/drawing/2014/main" id="{0FB7A5DD-46F6-47BA-667D-B772AEBA0DB0}"/>
              </a:ext>
            </a:extLst>
          </p:cNvPr>
          <p:cNvPicPr>
            <a:picLocks noChangeAspect="1"/>
          </p:cNvPicPr>
          <p:nvPr/>
        </p:nvPicPr>
        <p:blipFill>
          <a:blip r:embed="rId3" cstate="screen">
            <a:alphaModFix amt="20000"/>
            <a:extLst>
              <a:ext uri="{28A0092B-C50C-407E-A947-70E740481C1C}">
                <a14:useLocalDpi xmlns:a14="http://schemas.microsoft.com/office/drawing/2010/main"/>
              </a:ext>
            </a:extLst>
          </a:blip>
          <a:stretch>
            <a:fillRect/>
          </a:stretch>
        </p:blipFill>
        <p:spPr>
          <a:xfrm>
            <a:off x="-1277667" y="4550223"/>
            <a:ext cx="5854997" cy="5931893"/>
          </a:xfrm>
          <a:prstGeom prst="rect">
            <a:avLst/>
          </a:prstGeom>
        </p:spPr>
      </p:pic>
      <p:pic>
        <p:nvPicPr>
          <p:cNvPr id="23" name="Picture 22" descr="A red line drawing of a brain&#10;&#10;AI-generated content may be incorrect.">
            <a:extLst>
              <a:ext uri="{FF2B5EF4-FFF2-40B4-BE49-F238E27FC236}">
                <a16:creationId xmlns:a16="http://schemas.microsoft.com/office/drawing/2014/main" id="{774FCB33-9FE5-4CB8-1224-4B5C76EF62F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068254" y="2029852"/>
            <a:ext cx="1067871" cy="1067871"/>
          </a:xfrm>
          <a:prstGeom prst="rect">
            <a:avLst/>
          </a:prstGeom>
        </p:spPr>
      </p:pic>
      <p:pic>
        <p:nvPicPr>
          <p:cNvPr id="31" name="Picture 30" descr="A yellow outline of a book&#10;&#10;AI-generated content may be incorrect.">
            <a:extLst>
              <a:ext uri="{FF2B5EF4-FFF2-40B4-BE49-F238E27FC236}">
                <a16:creationId xmlns:a16="http://schemas.microsoft.com/office/drawing/2014/main" id="{A10A6B8C-88D4-F603-5E90-11F4B4DB2D8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305616" y="1908675"/>
            <a:ext cx="1152121" cy="921697"/>
          </a:xfrm>
          <a:prstGeom prst="rect">
            <a:avLst/>
          </a:prstGeom>
        </p:spPr>
      </p:pic>
      <p:pic>
        <p:nvPicPr>
          <p:cNvPr id="33" name="Picture 32" descr="A light bulb with rays of light coming out of it&#10;&#10;AI-generated content may be incorrect.">
            <a:extLst>
              <a:ext uri="{FF2B5EF4-FFF2-40B4-BE49-F238E27FC236}">
                <a16:creationId xmlns:a16="http://schemas.microsoft.com/office/drawing/2014/main" id="{EB9F31BA-17E9-178F-FEA2-E2BB30B0240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18963573">
            <a:off x="428562" y="224507"/>
            <a:ext cx="841048" cy="921697"/>
          </a:xfrm>
          <a:prstGeom prst="rect">
            <a:avLst/>
          </a:prstGeom>
        </p:spPr>
      </p:pic>
      <p:pic>
        <p:nvPicPr>
          <p:cNvPr id="37" name="Picture 36" descr="A star with a black background&#10;&#10;AI-generated content may be incorrect.">
            <a:extLst>
              <a:ext uri="{FF2B5EF4-FFF2-40B4-BE49-F238E27FC236}">
                <a16:creationId xmlns:a16="http://schemas.microsoft.com/office/drawing/2014/main" id="{BCE4906F-0C94-6B7D-22AD-D22D04E3E9BA}"/>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064708" y="4553278"/>
            <a:ext cx="921255" cy="737004"/>
          </a:xfrm>
          <a:prstGeom prst="rect">
            <a:avLst/>
          </a:prstGeom>
        </p:spPr>
      </p:pic>
      <p:pic>
        <p:nvPicPr>
          <p:cNvPr id="39" name="Picture 38" descr="A green outline of a totem&#10;&#10;AI-generated content may be incorrect.">
            <a:extLst>
              <a:ext uri="{FF2B5EF4-FFF2-40B4-BE49-F238E27FC236}">
                <a16:creationId xmlns:a16="http://schemas.microsoft.com/office/drawing/2014/main" id="{0B8A6265-A664-3DA8-DEE8-A2A3C3FA1FA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0309922" y="4057023"/>
            <a:ext cx="765798" cy="1225277"/>
          </a:xfrm>
          <a:prstGeom prst="rect">
            <a:avLst/>
          </a:prstGeom>
        </p:spPr>
      </p:pic>
      <p:sp>
        <p:nvSpPr>
          <p:cNvPr id="3" name="TextBox 2">
            <a:extLst>
              <a:ext uri="{FF2B5EF4-FFF2-40B4-BE49-F238E27FC236}">
                <a16:creationId xmlns:a16="http://schemas.microsoft.com/office/drawing/2014/main" id="{DAD2E896-859F-6737-96BD-D946EAF6BB56}"/>
              </a:ext>
            </a:extLst>
          </p:cNvPr>
          <p:cNvSpPr txBox="1"/>
          <p:nvPr/>
        </p:nvSpPr>
        <p:spPr>
          <a:xfrm>
            <a:off x="6404811" y="2824373"/>
            <a:ext cx="5435168" cy="123110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NZ" i="0" u="none" strike="noStrike">
                <a:solidFill>
                  <a:srgbClr val="FFFFFF"/>
                </a:solidFill>
                <a:latin typeface="Calibri"/>
                <a:ea typeface="Segoe UI"/>
                <a:cs typeface="Segoe UI"/>
              </a:rPr>
              <a:t>Len used sense games and activities to help his imagination flow. He believed that having lots of fun trying things out </a:t>
            </a:r>
            <a:r>
              <a:rPr lang="en-NZ">
                <a:solidFill>
                  <a:srgbClr val="FFFFFF"/>
                </a:solidFill>
                <a:latin typeface="Calibri"/>
                <a:ea typeface="Segoe UI"/>
                <a:cs typeface="Segoe UI"/>
              </a:rPr>
              <a:t>was key</a:t>
            </a:r>
            <a:r>
              <a:rPr lang="en-NZ" i="0" u="none" strike="noStrike">
                <a:solidFill>
                  <a:srgbClr val="FFFFFF"/>
                </a:solidFill>
                <a:latin typeface="Calibri"/>
                <a:ea typeface="Segoe UI"/>
                <a:cs typeface="Segoe UI"/>
              </a:rPr>
              <a:t> to becoming an artist. </a:t>
            </a:r>
            <a:r>
              <a:rPr lang="en-US" b="0" i="0">
                <a:solidFill>
                  <a:srgbClr val="000000"/>
                </a:solidFill>
                <a:latin typeface="Calibri"/>
                <a:ea typeface="Segoe UI"/>
                <a:cs typeface="Segoe UI"/>
              </a:rPr>
              <a:t>​</a:t>
            </a:r>
            <a:endParaRPr lang="en-US">
              <a:cs typeface="Arial"/>
            </a:endParaRPr>
          </a:p>
          <a:p>
            <a:pPr algn="l" rtl="0"/>
            <a:endParaRPr lang="en-NZ" sz="2000" b="0" i="0">
              <a:solidFill>
                <a:srgbClr val="000000"/>
              </a:solidFill>
              <a:latin typeface="Calibri"/>
              <a:ea typeface="Segoe UI"/>
              <a:cs typeface="Segoe UI"/>
            </a:endParaRPr>
          </a:p>
        </p:txBody>
      </p:sp>
      <p:pic>
        <p:nvPicPr>
          <p:cNvPr id="5" name="Picture 4" descr="A close-up of a plastic wrap&#10;&#10;AI-generated content may be incorrect.">
            <a:extLst>
              <a:ext uri="{FF2B5EF4-FFF2-40B4-BE49-F238E27FC236}">
                <a16:creationId xmlns:a16="http://schemas.microsoft.com/office/drawing/2014/main" id="{F4CA61F7-FB50-6BC8-1FE4-ABE351888459}"/>
              </a:ext>
            </a:extLst>
          </p:cNvPr>
          <p:cNvPicPr>
            <a:picLocks noChangeAspect="1"/>
          </p:cNvPicPr>
          <p:nvPr/>
        </p:nvPicPr>
        <p:blipFill>
          <a:blip r:embed="rId10" cstate="screen">
            <a:extLst>
              <a:ext uri="{28A0092B-C50C-407E-A947-70E740481C1C}">
                <a14:useLocalDpi xmlns:a14="http://schemas.microsoft.com/office/drawing/2010/main"/>
              </a:ext>
            </a:extLst>
          </a:blip>
          <a:srcRect r="-168" b="-440"/>
          <a:stretch>
            <a:fillRect/>
          </a:stretch>
        </p:blipFill>
        <p:spPr>
          <a:xfrm>
            <a:off x="759698" y="4058149"/>
            <a:ext cx="3681935" cy="2287645"/>
          </a:xfrm>
          <a:prstGeom prst="rect">
            <a:avLst/>
          </a:prstGeom>
          <a:ln>
            <a:noFill/>
          </a:ln>
        </p:spPr>
      </p:pic>
      <p:pic>
        <p:nvPicPr>
          <p:cNvPr id="9" name="Picture 8" descr="&lt;em&gt;Tree People&lt;/em&gt;, 1947, oil painting">
            <a:extLst>
              <a:ext uri="{FF2B5EF4-FFF2-40B4-BE49-F238E27FC236}">
                <a16:creationId xmlns:a16="http://schemas.microsoft.com/office/drawing/2014/main" id="{FA0EFA89-D75A-8356-8F50-A96B01D7F8D3}"/>
              </a:ext>
            </a:extLst>
          </p:cNvPr>
          <p:cNvPicPr>
            <a:picLocks noChangeAspect="1"/>
          </p:cNvPicPr>
          <p:nvPr/>
        </p:nvPicPr>
        <p:blipFill>
          <a:blip r:embed="rId11"/>
          <a:stretch>
            <a:fillRect/>
          </a:stretch>
        </p:blipFill>
        <p:spPr>
          <a:xfrm>
            <a:off x="6402678" y="415690"/>
            <a:ext cx="2688166" cy="2246841"/>
          </a:xfrm>
          <a:prstGeom prst="rect">
            <a:avLst/>
          </a:prstGeom>
          <a:ln>
            <a:noFill/>
          </a:ln>
        </p:spPr>
      </p:pic>
      <p:sp>
        <p:nvSpPr>
          <p:cNvPr id="2" name="TextBox 1">
            <a:extLst>
              <a:ext uri="{FF2B5EF4-FFF2-40B4-BE49-F238E27FC236}">
                <a16:creationId xmlns:a16="http://schemas.microsoft.com/office/drawing/2014/main" id="{68389CE6-25D3-0194-8F88-C5EB0384DB92}"/>
              </a:ext>
            </a:extLst>
          </p:cNvPr>
          <p:cNvSpPr txBox="1"/>
          <p:nvPr/>
        </p:nvSpPr>
        <p:spPr>
          <a:xfrm>
            <a:off x="5986219" y="4419886"/>
            <a:ext cx="3523353" cy="21236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chemeClr val="accent2"/>
                </a:solidFill>
                <a:latin typeface="Calibri"/>
                <a:ea typeface="Calibri"/>
                <a:cs typeface="Calibri"/>
              </a:rPr>
              <a:t>You do: Mystery noise</a:t>
            </a:r>
            <a:endParaRPr lang="en-US">
              <a:solidFill>
                <a:schemeClr val="accent2"/>
              </a:solidFill>
              <a:latin typeface="Calibri"/>
              <a:ea typeface="Calibri"/>
              <a:cs typeface="Calibri"/>
            </a:endParaRPr>
          </a:p>
          <a:p>
            <a:r>
              <a:rPr lang="en-US" sz="1600">
                <a:solidFill>
                  <a:schemeClr val="bg1"/>
                </a:solidFill>
                <a:latin typeface="Calibri"/>
                <a:ea typeface="Calibri"/>
                <a:cs typeface="Calibri"/>
              </a:rPr>
              <a:t>Make a sound using only your hands, mouth, or body — a snap, a pop, a hum, a whistle — and have them guess how you made it. Then it’s their turn. Simple to start, surprisingly tricky once you get inventive.</a:t>
            </a:r>
          </a:p>
          <a:p>
            <a:pPr algn="l"/>
            <a:endParaRPr lang="en-US">
              <a:cs typeface="Arial"/>
            </a:endParaRPr>
          </a:p>
        </p:txBody>
      </p:sp>
    </p:spTree>
    <p:extLst>
      <p:ext uri="{BB962C8B-B14F-4D97-AF65-F5344CB8AC3E}">
        <p14:creationId xmlns:p14="http://schemas.microsoft.com/office/powerpoint/2010/main" val="4573733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D261585A-9DB3-3A86-2105-5A93BB9F0903}"/>
            </a:ext>
          </a:extLst>
        </p:cNvPr>
        <p:cNvGrpSpPr/>
        <p:nvPr/>
      </p:nvGrpSpPr>
      <p:grpSpPr>
        <a:xfrm>
          <a:off x="0" y="0"/>
          <a:ext cx="0" cy="0"/>
          <a:chOff x="0" y="0"/>
          <a:chExt cx="0" cy="0"/>
        </a:xfrm>
      </p:grpSpPr>
      <p:pic>
        <p:nvPicPr>
          <p:cNvPr id="16" name="Picture 15" descr="A white cross pattern on a black background&#10;&#10;AI-generated content may be incorrect.">
            <a:extLst>
              <a:ext uri="{FF2B5EF4-FFF2-40B4-BE49-F238E27FC236}">
                <a16:creationId xmlns:a16="http://schemas.microsoft.com/office/drawing/2014/main" id="{3C03B2AB-1F89-0402-6572-77BF4A3C97DF}"/>
              </a:ext>
            </a:extLst>
          </p:cNvPr>
          <p:cNvPicPr>
            <a:picLocks noChangeAspect="1"/>
          </p:cNvPicPr>
          <p:nvPr/>
        </p:nvPicPr>
        <p:blipFill>
          <a:blip r:embed="rId3" cstate="screen">
            <a:alphaModFix amt="20000"/>
            <a:extLst>
              <a:ext uri="{28A0092B-C50C-407E-A947-70E740481C1C}">
                <a14:useLocalDpi xmlns:a14="http://schemas.microsoft.com/office/drawing/2010/main"/>
              </a:ext>
            </a:extLst>
          </a:blip>
          <a:stretch>
            <a:fillRect/>
          </a:stretch>
        </p:blipFill>
        <p:spPr>
          <a:xfrm>
            <a:off x="7028798" y="-1757364"/>
            <a:ext cx="5234621" cy="5303368"/>
          </a:xfrm>
          <a:prstGeom prst="rect">
            <a:avLst/>
          </a:prstGeom>
        </p:spPr>
      </p:pic>
      <p:pic>
        <p:nvPicPr>
          <p:cNvPr id="8" name="Picture 7" descr="A white and tan cross pattern&#10;&#10;AI-generated content may be incorrect.">
            <a:extLst>
              <a:ext uri="{FF2B5EF4-FFF2-40B4-BE49-F238E27FC236}">
                <a16:creationId xmlns:a16="http://schemas.microsoft.com/office/drawing/2014/main" id="{D4817C67-0749-112B-F37C-77177BB4CA45}"/>
              </a:ext>
            </a:extLst>
          </p:cNvPr>
          <p:cNvPicPr/>
          <p:nvPr/>
        </p:nvPicPr>
        <p:blipFill>
          <a:blip r:embed="rId4">
            <a:alphaModFix amt="25000"/>
            <a:extLst>
              <a:ext uri="{28A0092B-C50C-407E-A947-70E740481C1C}">
                <a14:useLocalDpi xmlns:a14="http://schemas.microsoft.com/office/drawing/2010/main"/>
              </a:ext>
            </a:extLst>
          </a:blip>
          <a:stretch>
            <a:fillRect/>
          </a:stretch>
        </p:blipFill>
        <p:spPr>
          <a:xfrm>
            <a:off x="-1060634" y="7145979"/>
            <a:ext cx="5637965" cy="5637965"/>
          </a:xfrm>
          <a:prstGeom prst="rect">
            <a:avLst/>
          </a:prstGeom>
        </p:spPr>
      </p:pic>
      <p:sp>
        <p:nvSpPr>
          <p:cNvPr id="4" name="Slide Number Placeholder 44">
            <a:extLst>
              <a:ext uri="{FF2B5EF4-FFF2-40B4-BE49-F238E27FC236}">
                <a16:creationId xmlns:a16="http://schemas.microsoft.com/office/drawing/2014/main" id="{311D2339-7888-B5A9-BA90-EACE35F22ADA}"/>
              </a:ext>
            </a:extLst>
          </p:cNvPr>
          <p:cNvSpPr txBox="1">
            <a:spLocks/>
          </p:cNvSpPr>
          <p:nvPr/>
        </p:nvSpPr>
        <p:spPr>
          <a:xfrm>
            <a:off x="10433652" y="6546928"/>
            <a:ext cx="512058" cy="46168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156F7254-0A45-4ADC-9DC5-1B01BF230778}" type="slidenum">
              <a:rPr lang="en-US" sz="998">
                <a:latin typeface="Sofia Pro" pitchFamily="2" charset="0"/>
              </a:rPr>
              <a:pPr/>
              <a:t>9</a:t>
            </a:fld>
            <a:endParaRPr lang="en-US" sz="998">
              <a:latin typeface="Sofia Pro" pitchFamily="2" charset="0"/>
            </a:endParaRPr>
          </a:p>
        </p:txBody>
      </p:sp>
      <p:pic>
        <p:nvPicPr>
          <p:cNvPr id="18" name="Picture 17" descr="A white cross pattern on a black background&#10;&#10;AI-generated content may be incorrect.">
            <a:extLst>
              <a:ext uri="{FF2B5EF4-FFF2-40B4-BE49-F238E27FC236}">
                <a16:creationId xmlns:a16="http://schemas.microsoft.com/office/drawing/2014/main" id="{34ED05E2-2B19-9E86-9177-687395BF4628}"/>
              </a:ext>
            </a:extLst>
          </p:cNvPr>
          <p:cNvPicPr>
            <a:picLocks noChangeAspect="1"/>
          </p:cNvPicPr>
          <p:nvPr/>
        </p:nvPicPr>
        <p:blipFill>
          <a:blip r:embed="rId3" cstate="screen">
            <a:alphaModFix amt="20000"/>
            <a:extLst>
              <a:ext uri="{28A0092B-C50C-407E-A947-70E740481C1C}">
                <a14:useLocalDpi xmlns:a14="http://schemas.microsoft.com/office/drawing/2010/main"/>
              </a:ext>
            </a:extLst>
          </a:blip>
          <a:stretch>
            <a:fillRect/>
          </a:stretch>
        </p:blipFill>
        <p:spPr>
          <a:xfrm>
            <a:off x="-1277667" y="4550223"/>
            <a:ext cx="5854997" cy="5931893"/>
          </a:xfrm>
          <a:prstGeom prst="rect">
            <a:avLst/>
          </a:prstGeom>
        </p:spPr>
      </p:pic>
      <p:pic>
        <p:nvPicPr>
          <p:cNvPr id="20" name="Picture 19" descr="A green outline of a astronaut&#10;&#10;AI-generated content may be incorrect.">
            <a:extLst>
              <a:ext uri="{FF2B5EF4-FFF2-40B4-BE49-F238E27FC236}">
                <a16:creationId xmlns:a16="http://schemas.microsoft.com/office/drawing/2014/main" id="{3B896481-85F3-2001-9161-B40CEC864A1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321412" y="155525"/>
            <a:ext cx="1382545" cy="1382545"/>
          </a:xfrm>
          <a:prstGeom prst="rect">
            <a:avLst/>
          </a:prstGeom>
        </p:spPr>
      </p:pic>
      <p:pic>
        <p:nvPicPr>
          <p:cNvPr id="23" name="Picture 22" descr="A red line drawing of a brain&#10;&#10;AI-generated content may be incorrect.">
            <a:extLst>
              <a:ext uri="{FF2B5EF4-FFF2-40B4-BE49-F238E27FC236}">
                <a16:creationId xmlns:a16="http://schemas.microsoft.com/office/drawing/2014/main" id="{786820E0-DBDD-E151-3128-76A6BE55FAB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870133" y="0"/>
            <a:ext cx="1067871" cy="1067871"/>
          </a:xfrm>
          <a:prstGeom prst="rect">
            <a:avLst/>
          </a:prstGeom>
        </p:spPr>
      </p:pic>
      <p:pic>
        <p:nvPicPr>
          <p:cNvPr id="27" name="Picture 26" descr="A red and black logo&#10;&#10;AI-generated content may be incorrect.">
            <a:extLst>
              <a:ext uri="{FF2B5EF4-FFF2-40B4-BE49-F238E27FC236}">
                <a16:creationId xmlns:a16="http://schemas.microsoft.com/office/drawing/2014/main" id="{129DF7E9-46C8-1CC9-30B6-018B56DF6AE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032051" y="1543671"/>
            <a:ext cx="1152121" cy="921697"/>
          </a:xfrm>
          <a:prstGeom prst="rect">
            <a:avLst/>
          </a:prstGeom>
        </p:spPr>
      </p:pic>
      <p:pic>
        <p:nvPicPr>
          <p:cNvPr id="31" name="Picture 30" descr="A yellow outline of a book&#10;&#10;AI-generated content may be incorrect.">
            <a:extLst>
              <a:ext uri="{FF2B5EF4-FFF2-40B4-BE49-F238E27FC236}">
                <a16:creationId xmlns:a16="http://schemas.microsoft.com/office/drawing/2014/main" id="{14B02FE9-28B4-D30F-0782-97E03D92AFF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531471" y="74335"/>
            <a:ext cx="1152121" cy="921697"/>
          </a:xfrm>
          <a:prstGeom prst="rect">
            <a:avLst/>
          </a:prstGeom>
        </p:spPr>
      </p:pic>
      <p:pic>
        <p:nvPicPr>
          <p:cNvPr id="33" name="Picture 32" descr="A light bulb with rays of light coming out of it&#10;&#10;AI-generated content may be incorrect.">
            <a:extLst>
              <a:ext uri="{FF2B5EF4-FFF2-40B4-BE49-F238E27FC236}">
                <a16:creationId xmlns:a16="http://schemas.microsoft.com/office/drawing/2014/main" id="{F76F86F4-FD39-FBD2-B81C-89B8EF644605}"/>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693438" y="1543852"/>
            <a:ext cx="841048" cy="921697"/>
          </a:xfrm>
          <a:prstGeom prst="rect">
            <a:avLst/>
          </a:prstGeom>
        </p:spPr>
      </p:pic>
      <p:pic>
        <p:nvPicPr>
          <p:cNvPr id="37" name="Picture 36" descr="A star with a black background&#10;&#10;AI-generated content may be incorrect.">
            <a:extLst>
              <a:ext uri="{FF2B5EF4-FFF2-40B4-BE49-F238E27FC236}">
                <a16:creationId xmlns:a16="http://schemas.microsoft.com/office/drawing/2014/main" id="{2C91B34D-3767-5BB3-FB9A-B9596D77F674}"/>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253997" y="45455"/>
            <a:ext cx="921255" cy="737004"/>
          </a:xfrm>
          <a:prstGeom prst="rect">
            <a:avLst/>
          </a:prstGeom>
        </p:spPr>
      </p:pic>
      <p:pic>
        <p:nvPicPr>
          <p:cNvPr id="39" name="Picture 38" descr="A green outline of a totem&#10;&#10;AI-generated content may be incorrect.">
            <a:extLst>
              <a:ext uri="{FF2B5EF4-FFF2-40B4-BE49-F238E27FC236}">
                <a16:creationId xmlns:a16="http://schemas.microsoft.com/office/drawing/2014/main" id="{F37362A3-D981-1FD6-54F5-2595C51E2BE3}"/>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0105538" y="1240273"/>
            <a:ext cx="765798" cy="1225277"/>
          </a:xfrm>
          <a:prstGeom prst="rect">
            <a:avLst/>
          </a:prstGeom>
        </p:spPr>
      </p:pic>
      <p:sp>
        <p:nvSpPr>
          <p:cNvPr id="2" name="TextBox 1">
            <a:extLst>
              <a:ext uri="{FF2B5EF4-FFF2-40B4-BE49-F238E27FC236}">
                <a16:creationId xmlns:a16="http://schemas.microsoft.com/office/drawing/2014/main" id="{AA748540-F82F-5507-13D1-F569834CBFC7}"/>
              </a:ext>
            </a:extLst>
          </p:cNvPr>
          <p:cNvSpPr txBox="1"/>
          <p:nvPr/>
        </p:nvSpPr>
        <p:spPr>
          <a:xfrm>
            <a:off x="966277" y="2348494"/>
            <a:ext cx="6424083"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NZ" i="0" u="none" strike="noStrike">
                <a:solidFill>
                  <a:schemeClr val="bg1"/>
                </a:solidFill>
                <a:latin typeface="Calibri"/>
                <a:ea typeface="Segoe UI"/>
                <a:cs typeface="Segoe UI"/>
              </a:rPr>
              <a:t>Len experimented with many different ways to turn his ideas into art. </a:t>
            </a:r>
          </a:p>
          <a:p>
            <a:endParaRPr lang="en-NZ" i="0" u="none" strike="noStrike">
              <a:solidFill>
                <a:schemeClr val="bg1"/>
              </a:solidFill>
              <a:latin typeface="Calibri"/>
              <a:ea typeface="Segoe UI"/>
              <a:cs typeface="Segoe UI"/>
            </a:endParaRPr>
          </a:p>
          <a:p>
            <a:r>
              <a:rPr lang="en-NZ" i="0" u="none" strike="noStrike">
                <a:solidFill>
                  <a:schemeClr val="bg1"/>
                </a:solidFill>
                <a:latin typeface="Calibri"/>
                <a:ea typeface="Segoe UI"/>
                <a:cs typeface="Segoe UI"/>
              </a:rPr>
              <a:t>Drawing, painting, film-making, </a:t>
            </a:r>
            <a:r>
              <a:rPr lang="en-NZ">
                <a:solidFill>
                  <a:schemeClr val="bg1"/>
                </a:solidFill>
                <a:latin typeface="Calibri"/>
                <a:ea typeface="Segoe UI"/>
                <a:cs typeface="Segoe UI"/>
              </a:rPr>
              <a:t>photography without</a:t>
            </a:r>
            <a:r>
              <a:rPr lang="en-NZ" i="0" u="none" strike="noStrike">
                <a:solidFill>
                  <a:schemeClr val="bg1"/>
                </a:solidFill>
                <a:latin typeface="Calibri"/>
                <a:ea typeface="Segoe UI"/>
                <a:cs typeface="Segoe UI"/>
              </a:rPr>
              <a:t> cameras, moving sculptures, writing, dancing.</a:t>
            </a:r>
          </a:p>
          <a:p>
            <a:endParaRPr lang="en-NZ">
              <a:solidFill>
                <a:schemeClr val="bg1"/>
              </a:solidFill>
              <a:latin typeface="Calibri"/>
              <a:ea typeface="Segoe UI"/>
              <a:cs typeface="Segoe UI"/>
            </a:endParaRPr>
          </a:p>
          <a:p>
            <a:r>
              <a:rPr lang="en-NZ" i="0" u="none" strike="noStrike">
                <a:solidFill>
                  <a:schemeClr val="bg1"/>
                </a:solidFill>
                <a:latin typeface="Calibri"/>
                <a:ea typeface="Segoe UI"/>
                <a:cs typeface="Segoe UI"/>
              </a:rPr>
              <a:t> Each page of this resource focuses on one type of art but Len </a:t>
            </a:r>
            <a:r>
              <a:rPr lang="en-NZ">
                <a:solidFill>
                  <a:schemeClr val="bg1"/>
                </a:solidFill>
                <a:latin typeface="Calibri"/>
                <a:ea typeface="Segoe UI"/>
                <a:cs typeface="Segoe UI"/>
              </a:rPr>
              <a:t>didn’t think</a:t>
            </a:r>
            <a:r>
              <a:rPr lang="en-NZ" i="0" u="none" strike="noStrike">
                <a:solidFill>
                  <a:schemeClr val="bg1"/>
                </a:solidFill>
                <a:latin typeface="Calibri"/>
                <a:ea typeface="Segoe UI"/>
                <a:cs typeface="Segoe UI"/>
              </a:rPr>
              <a:t> that way. His ideas crossed over from one thing to another.</a:t>
            </a:r>
            <a:r>
              <a:rPr lang="en-NZ">
                <a:solidFill>
                  <a:schemeClr val="bg1"/>
                </a:solidFill>
                <a:latin typeface="Segoe UI"/>
                <a:ea typeface="Calibri"/>
                <a:cs typeface="Segoe UI"/>
              </a:rPr>
              <a:t>  </a:t>
            </a:r>
            <a:endParaRPr lang="en-US">
              <a:solidFill>
                <a:schemeClr val="bg1"/>
              </a:solidFill>
              <a:latin typeface="Arial" panose="020B0604020202020204"/>
              <a:ea typeface="Calibri"/>
              <a:cs typeface="Arial" panose="020B0604020202020204"/>
            </a:endParaRPr>
          </a:p>
          <a:p>
            <a:endParaRPr lang="en-NZ">
              <a:solidFill>
                <a:schemeClr val="bg1"/>
              </a:solidFill>
              <a:latin typeface="Calibri"/>
              <a:ea typeface="Calibri"/>
              <a:cs typeface="Calibri"/>
            </a:endParaRPr>
          </a:p>
          <a:p>
            <a:endParaRPr lang="en-US">
              <a:solidFill>
                <a:schemeClr val="bg1"/>
              </a:solidFill>
              <a:latin typeface="Calibri"/>
              <a:ea typeface="Calibri"/>
              <a:cs typeface="Calibri"/>
            </a:endParaRPr>
          </a:p>
          <a:p>
            <a:endParaRPr lang="en-US">
              <a:solidFill>
                <a:schemeClr val="bg1"/>
              </a:solidFill>
              <a:latin typeface="Calibri"/>
              <a:ea typeface="Calibri"/>
              <a:cs typeface="Calibri"/>
            </a:endParaRPr>
          </a:p>
        </p:txBody>
      </p:sp>
      <p:pic>
        <p:nvPicPr>
          <p:cNvPr id="10" name="Picture 9" descr="A close-up of a plant&#10;&#10;AI-generated content may be incorrect.">
            <a:extLst>
              <a:ext uri="{FF2B5EF4-FFF2-40B4-BE49-F238E27FC236}">
                <a16:creationId xmlns:a16="http://schemas.microsoft.com/office/drawing/2014/main" id="{559F046D-5C44-5A81-77B8-AA2860CB63BD}"/>
              </a:ext>
            </a:extLst>
          </p:cNvPr>
          <p:cNvPicPr>
            <a:picLocks noChangeAspect="1"/>
          </p:cNvPicPr>
          <p:nvPr/>
        </p:nvPicPr>
        <p:blipFill>
          <a:blip r:embed="rId12"/>
          <a:stretch>
            <a:fillRect/>
          </a:stretch>
        </p:blipFill>
        <p:spPr>
          <a:xfrm>
            <a:off x="8117057" y="3425605"/>
            <a:ext cx="2487084" cy="1789642"/>
          </a:xfrm>
          <a:prstGeom prst="rect">
            <a:avLst/>
          </a:prstGeom>
          <a:ln>
            <a:solidFill>
              <a:schemeClr val="bg1"/>
            </a:solidFill>
          </a:ln>
        </p:spPr>
      </p:pic>
      <p:sp>
        <p:nvSpPr>
          <p:cNvPr id="3" name="TextBox 2">
            <a:extLst>
              <a:ext uri="{FF2B5EF4-FFF2-40B4-BE49-F238E27FC236}">
                <a16:creationId xmlns:a16="http://schemas.microsoft.com/office/drawing/2014/main" id="{DDC52436-7B48-F4D8-EA5D-916C9F34D0B1}"/>
              </a:ext>
            </a:extLst>
          </p:cNvPr>
          <p:cNvSpPr txBox="1"/>
          <p:nvPr/>
        </p:nvSpPr>
        <p:spPr>
          <a:xfrm>
            <a:off x="1027653" y="1362596"/>
            <a:ext cx="3672813" cy="646331"/>
          </a:xfrm>
          <a:prstGeom prst="rect">
            <a:avLst/>
          </a:prstGeom>
          <a:noFill/>
        </p:spPr>
        <p:txBody>
          <a:bodyPr wrap="square" lIns="91440" tIns="45720" rIns="91440" bIns="45720" rtlCol="0" anchor="t">
            <a:spAutoFit/>
          </a:bodyPr>
          <a:lstStyle/>
          <a:p>
            <a:r>
              <a:rPr lang="en-NZ" sz="3600" b="1">
                <a:solidFill>
                  <a:srgbClr val="009473"/>
                </a:solidFill>
                <a:latin typeface="Calibri"/>
                <a:ea typeface="Calibri"/>
                <a:cs typeface="Calibri"/>
              </a:rPr>
              <a:t>Experiment!</a:t>
            </a:r>
            <a:endParaRPr lang="en-NZ" sz="4000" b="1">
              <a:solidFill>
                <a:srgbClr val="009473"/>
              </a:solidFill>
              <a:latin typeface="Calibri"/>
              <a:ea typeface="Calibri"/>
              <a:cs typeface="Calibri"/>
            </a:endParaRPr>
          </a:p>
        </p:txBody>
      </p:sp>
    </p:spTree>
    <p:extLst>
      <p:ext uri="{BB962C8B-B14F-4D97-AF65-F5344CB8AC3E}">
        <p14:creationId xmlns:p14="http://schemas.microsoft.com/office/powerpoint/2010/main" val="176607759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Mīharo_A4P_Template_FEB26" id="{3157FEAC-0EA8-B34D-BDE6-F12116427010}" vid="{B3578452-E872-1E40-B7AF-4E9263694C3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178ef3c2-e444-4101-ae8f-6795e5fd2ec7">
      <Terms xmlns="http://schemas.microsoft.com/office/infopath/2007/PartnerControls"/>
    </lcf76f155ced4ddcb4097134ff3c332f>
    <TaxCatchAll xmlns="ff5ca1c8-979b-433a-bf35-bf2f0c4e9ddc" xsi:nil="true"/>
    <_dlc_DocId xmlns="ff5ca1c8-979b-433a-bf35-bf2f0c4e9ddc">ICCEX-1486149908-14863</_dlc_DocId>
    <_dlc_DocIdUrl xmlns="ff5ca1c8-979b-433a-bf35-bf2f0c4e9ddc">
      <Url>https://npdc.sharepoint.com/sites/ICCEX/_layouts/15/DocIdRedir.aspx?ID=ICCEX-1486149908-14863</Url>
      <Description>ICCEX-1486149908-14863</Description>
    </_dlc_DocIdUrl>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4.xml><?xml version="1.0" encoding="utf-8"?>
<ct:contentTypeSchema xmlns:ct="http://schemas.microsoft.com/office/2006/metadata/contentType" xmlns:ma="http://schemas.microsoft.com/office/2006/metadata/properties/metaAttributes" ct:_="" ma:_="" ma:contentTypeName="Document" ma:contentTypeID="0x0101008C31B38C5554EC4BA08D130A17C2D4F4" ma:contentTypeVersion="14" ma:contentTypeDescription="Create a new document." ma:contentTypeScope="" ma:versionID="e24911a3962c2f87a98a6e8c8a789a0f">
  <xsd:schema xmlns:xsd="http://www.w3.org/2001/XMLSchema" xmlns:xs="http://www.w3.org/2001/XMLSchema" xmlns:p="http://schemas.microsoft.com/office/2006/metadata/properties" xmlns:ns2="178ef3c2-e444-4101-ae8f-6795e5fd2ec7" xmlns:ns3="ff5ca1c8-979b-433a-bf35-bf2f0c4e9ddc" targetNamespace="http://schemas.microsoft.com/office/2006/metadata/properties" ma:root="true" ma:fieldsID="db940ef58f9eff9a7f3833907a2de8e7" ns2:_="" ns3:_="">
    <xsd:import namespace="178ef3c2-e444-4101-ae8f-6795e5fd2ec7"/>
    <xsd:import namespace="ff5ca1c8-979b-433a-bf35-bf2f0c4e9ddc"/>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_dlc_DocId" minOccurs="0"/>
                <xsd:element ref="ns3:_dlc_DocIdUrl" minOccurs="0"/>
                <xsd:element ref="ns3:_dlc_DocIdPersistId" minOccurs="0"/>
                <xsd:element ref="ns2:MediaServiceDateTaken"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BillingMetadata" minOccurs="0"/>
                <xsd:element ref="ns2:MediaLengthInSecond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78ef3c2-e444-4101-ae8f-6795e5fd2ec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5" nillable="true" ma:displayName="MediaServiceDateTaken" ma:hidden="true" ma:indexed="true" ma:internalName="MediaServiceDateTaken"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4232be5b-4ffb-4214-af88-8f7005179a28"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BillingMetadata" ma:index="22" nillable="true" ma:displayName="MediaServiceBillingMetadata" ma:hidden="true" ma:internalName="MediaServiceBillingMetadata" ma:readOnly="true">
      <xsd:simpleType>
        <xsd:restriction base="dms:Note"/>
      </xsd:simpleType>
    </xsd:element>
    <xsd:element name="MediaLengthInSeconds" ma:index="23" nillable="true" ma:displayName="MediaLengthInSeconds" ma:hidden="true" ma:internalName="MediaLengthInSeconds" ma:readOnly="true">
      <xsd:simpleType>
        <xsd:restriction base="dms:Unknown"/>
      </xsd:simpleType>
    </xsd:element>
    <xsd:element name="MediaServiceLocation" ma:index="24"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f5ca1c8-979b-433a-bf35-bf2f0c4e9ddc" elementFormDefault="qualified">
    <xsd:import namespace="http://schemas.microsoft.com/office/2006/documentManagement/types"/>
    <xsd:import namespace="http://schemas.microsoft.com/office/infopath/2007/PartnerControls"/>
    <xsd:element name="_dlc_DocId" ma:index="12" nillable="true" ma:displayName="Document ID Value" ma:description="The value of the document ID assigned to this item." ma:indexed="true" ma:internalName="_dlc_DocId" ma:readOnly="true">
      <xsd:simpleType>
        <xsd:restriction base="dms:Text"/>
      </xsd:simpleType>
    </xsd:element>
    <xsd:element name="_dlc_DocIdUrl" ma:index="13"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4" nillable="true" ma:displayName="Persist ID" ma:description="Keep ID on add." ma:hidden="true" ma:internalName="_dlc_DocIdPersistId" ma:readOnly="true">
      <xsd:simpleType>
        <xsd:restriction base="dms:Boolean"/>
      </xsd:simpleType>
    </xsd:element>
    <xsd:element name="TaxCatchAll" ma:index="18" nillable="true" ma:displayName="Taxonomy Catch All Column" ma:hidden="true" ma:list="{910770ec-7d45-428c-9f30-9e4cb84c0739}" ma:internalName="TaxCatchAll" ma:showField="CatchAllData" ma:web="ff5ca1c8-979b-433a-bf35-bf2f0c4e9dd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EB0E8A3-447D-4CCD-99DE-0E53B6CEA897}">
  <ds:schemaRefs>
    <ds:schemaRef ds:uri="178ef3c2-e444-4101-ae8f-6795e5fd2ec7"/>
    <ds:schemaRef ds:uri="ff5ca1c8-979b-433a-bf35-bf2f0c4e9ddc"/>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8033C354-384B-47A3-AE70-EDFF05148038}">
  <ds:schemaRefs>
    <ds:schemaRef ds:uri="http://schemas.microsoft.com/sharepoint/v3/contenttype/forms"/>
  </ds:schemaRefs>
</ds:datastoreItem>
</file>

<file path=customXml/itemProps3.xml><?xml version="1.0" encoding="utf-8"?>
<ds:datastoreItem xmlns:ds="http://schemas.openxmlformats.org/officeDocument/2006/customXml" ds:itemID="{B2994D79-C692-4101-8BCE-FF5BCD4D2046}">
  <ds:schemaRefs>
    <ds:schemaRef ds:uri="http://schemas.microsoft.com/sharepoint/events"/>
  </ds:schemaRefs>
</ds:datastoreItem>
</file>

<file path=customXml/itemProps4.xml><?xml version="1.0" encoding="utf-8"?>
<ds:datastoreItem xmlns:ds="http://schemas.openxmlformats.org/officeDocument/2006/customXml" ds:itemID="{C310A5EA-3CC9-4F1F-BAAE-59AA0AF6AE44}">
  <ds:schemaRefs>
    <ds:schemaRef ds:uri="178ef3c2-e444-4101-ae8f-6795e5fd2ec7"/>
    <ds:schemaRef ds:uri="ff5ca1c8-979b-433a-bf35-bf2f0c4e9dd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0</TotalTime>
  <Words>2033</Words>
  <Application>Microsoft Office PowerPoint</Application>
  <PresentationFormat>Widescreen</PresentationFormat>
  <Paragraphs>173</Paragraphs>
  <Slides>18</Slides>
  <Notes>9</Notes>
  <HiddenSlides>0</HiddenSlides>
  <MMClips>5</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Aptos</vt:lpstr>
      <vt:lpstr>Arial</vt:lpstr>
      <vt:lpstr>Calibri</vt:lpstr>
      <vt:lpstr>Segoe UI</vt:lpstr>
      <vt:lpstr>Sofia Pro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Jaron Mumby</dc:creator>
  <cp:lastModifiedBy>Erinn Coombe</cp:lastModifiedBy>
  <cp:revision>8</cp:revision>
  <dcterms:created xsi:type="dcterms:W3CDTF">2025-12-16T02:03:59Z</dcterms:created>
  <dcterms:modified xsi:type="dcterms:W3CDTF">2026-05-25T03:46:21Z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0x0101008C31B38C5554EC4BA08D130A17C2D4F4</vt:lpwstr>
  </property>
  <property fmtid="{D5CDD505-2E9C-101B-9397-08002B2CF9AE}" pid="3" name="_dlc_DocIdItemGuid">
    <vt:lpwstr>b5c03b99-1079-49cb-8bb5-3fd5ba8db277</vt:lpwstr>
  </property>
  <property fmtid="{D5CDD505-2E9C-101B-9397-08002B2CF9AE}" pid="4" name="MediaServiceImageTags">
    <vt:lpwstr/>
  </property>
</Properties>
</file>